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8" r:id="rId2"/>
    <p:sldId id="313" r:id="rId3"/>
    <p:sldId id="268" r:id="rId4"/>
    <p:sldId id="304" r:id="rId5"/>
    <p:sldId id="289" r:id="rId6"/>
    <p:sldId id="314" r:id="rId7"/>
    <p:sldId id="316" r:id="rId8"/>
    <p:sldId id="271" r:id="rId9"/>
    <p:sldId id="295" r:id="rId10"/>
    <p:sldId id="272" r:id="rId11"/>
    <p:sldId id="307" r:id="rId12"/>
    <p:sldId id="284" r:id="rId13"/>
    <p:sldId id="274" r:id="rId14"/>
    <p:sldId id="308" r:id="rId15"/>
    <p:sldId id="309" r:id="rId16"/>
    <p:sldId id="310" r:id="rId17"/>
    <p:sldId id="317" r:id="rId18"/>
    <p:sldId id="321" r:id="rId19"/>
    <p:sldId id="322" r:id="rId20"/>
    <p:sldId id="318" r:id="rId21"/>
    <p:sldId id="32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15" autoAdjust="0"/>
  </p:normalViewPr>
  <p:slideViewPr>
    <p:cSldViewPr snapToGrid="0" snapToObjects="1">
      <p:cViewPr varScale="1">
        <p:scale>
          <a:sx n="107" d="100"/>
          <a:sy n="107" d="100"/>
        </p:scale>
        <p:origin x="173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110E7-919F-1949-939B-9E88884F1362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2AA66-4EB0-044C-87C6-F5454BA7E8A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1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In </a:t>
            </a:r>
            <a:r>
              <a:rPr lang="de-CH" dirty="0" err="1" smtClean="0"/>
              <a:t>his</a:t>
            </a:r>
            <a:r>
              <a:rPr lang="de-CH" dirty="0" smtClean="0"/>
              <a:t> </a:t>
            </a:r>
            <a:r>
              <a:rPr lang="de-CH" dirty="0" err="1" smtClean="0"/>
              <a:t>very</a:t>
            </a:r>
            <a:r>
              <a:rPr lang="de-CH" dirty="0" smtClean="0"/>
              <a:t> </a:t>
            </a:r>
            <a:r>
              <a:rPr lang="de-CH" dirty="0" err="1" smtClean="0"/>
              <a:t>interesting</a:t>
            </a:r>
            <a:r>
              <a:rPr lang="de-CH" dirty="0" smtClean="0"/>
              <a:t> </a:t>
            </a:r>
            <a:r>
              <a:rPr lang="de-CH" dirty="0" err="1" smtClean="0"/>
              <a:t>talk</a:t>
            </a:r>
            <a:r>
              <a:rPr lang="de-CH" dirty="0" smtClean="0"/>
              <a:t>, Serge </a:t>
            </a:r>
            <a:r>
              <a:rPr lang="de-CH" dirty="0" err="1" smtClean="0"/>
              <a:t>presented</a:t>
            </a:r>
            <a:r>
              <a:rPr lang="de-CH" dirty="0" smtClean="0"/>
              <a:t> </a:t>
            </a:r>
            <a:r>
              <a:rPr lang="de-CH" dirty="0" err="1" smtClean="0"/>
              <a:t>us</a:t>
            </a:r>
            <a:r>
              <a:rPr lang="de-CH" dirty="0" smtClean="0"/>
              <a:t> </a:t>
            </a:r>
            <a:r>
              <a:rPr lang="de-CH" dirty="0" err="1" smtClean="0"/>
              <a:t>networks</a:t>
            </a:r>
            <a:r>
              <a:rPr lang="de-CH" dirty="0" smtClean="0"/>
              <a:t>.</a:t>
            </a:r>
          </a:p>
          <a:p>
            <a:r>
              <a:rPr lang="de-CH" dirty="0" err="1" smtClean="0"/>
              <a:t>We</a:t>
            </a:r>
            <a:r>
              <a:rPr lang="de-CH" dirty="0" smtClean="0"/>
              <a:t> all </a:t>
            </a:r>
            <a:r>
              <a:rPr lang="de-CH" dirty="0" err="1" smtClean="0"/>
              <a:t>understand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intuitively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what</a:t>
            </a:r>
            <a:r>
              <a:rPr lang="de-CH" baseline="0" dirty="0" smtClean="0"/>
              <a:t> a </a:t>
            </a:r>
            <a:r>
              <a:rPr lang="de-CH" baseline="0" dirty="0" err="1" smtClean="0"/>
              <a:t>network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is</a:t>
            </a:r>
            <a:r>
              <a:rPr lang="de-CH" baseline="0" dirty="0" smtClean="0"/>
              <a:t>. But </a:t>
            </a:r>
            <a:r>
              <a:rPr lang="de-CH" baseline="0" dirty="0" err="1" smtClean="0"/>
              <a:t>how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precisely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defined</a:t>
            </a:r>
            <a:r>
              <a:rPr lang="de-CH" baseline="0" dirty="0" smtClean="0"/>
              <a:t>?</a:t>
            </a:r>
            <a:endParaRPr lang="de-CH" dirty="0" smtClean="0"/>
          </a:p>
          <a:p>
            <a:endParaRPr lang="de-CH" dirty="0" smtClean="0"/>
          </a:p>
          <a:p>
            <a:r>
              <a:rPr lang="de-CH" dirty="0" smtClean="0"/>
              <a:t>In </a:t>
            </a:r>
            <a:r>
              <a:rPr lang="de-CH" dirty="0" err="1" smtClean="0"/>
              <a:t>mytalk</a:t>
            </a:r>
            <a:r>
              <a:rPr lang="de-CH" dirty="0" smtClean="0"/>
              <a:t>, I will </a:t>
            </a:r>
            <a:r>
              <a:rPr lang="de-CH" dirty="0" err="1" smtClean="0"/>
              <a:t>show</a:t>
            </a:r>
            <a:r>
              <a:rPr lang="de-CH" dirty="0" smtClean="0"/>
              <a:t> </a:t>
            </a:r>
            <a:r>
              <a:rPr lang="de-CH" dirty="0" err="1" smtClean="0"/>
              <a:t>you</a:t>
            </a:r>
            <a:r>
              <a:rPr lang="de-CH" dirty="0" smtClean="0"/>
              <a:t> </a:t>
            </a:r>
            <a:r>
              <a:rPr lang="de-CH" dirty="0" err="1" smtClean="0"/>
              <a:t>how</a:t>
            </a:r>
            <a:r>
              <a:rPr lang="de-CH" dirty="0" smtClean="0"/>
              <a:t> </a:t>
            </a:r>
            <a:r>
              <a:rPr lang="de-CH" dirty="0" err="1" smtClean="0"/>
              <a:t>networks</a:t>
            </a:r>
            <a:r>
              <a:rPr lang="de-CH" dirty="0" smtClean="0"/>
              <a:t> </a:t>
            </a:r>
            <a:r>
              <a:rPr lang="de-CH" dirty="0" err="1" smtClean="0"/>
              <a:t>can</a:t>
            </a:r>
            <a:r>
              <a:rPr lang="de-CH" dirty="0" smtClean="0"/>
              <a:t> </a:t>
            </a:r>
            <a:r>
              <a:rPr lang="de-CH" dirty="0" err="1" smtClean="0"/>
              <a:t>be</a:t>
            </a:r>
            <a:r>
              <a:rPr lang="de-CH" dirty="0" smtClean="0"/>
              <a:t> </a:t>
            </a:r>
            <a:r>
              <a:rPr lang="de-CH" dirty="0" err="1" smtClean="0"/>
              <a:t>represented</a:t>
            </a:r>
            <a:r>
              <a:rPr lang="de-CH" dirty="0" smtClean="0"/>
              <a:t> </a:t>
            </a:r>
            <a:r>
              <a:rPr lang="de-CH" dirty="0" err="1" smtClean="0"/>
              <a:t>mathemathically</a:t>
            </a:r>
            <a:r>
              <a:rPr lang="de-CH" dirty="0" smtClean="0"/>
              <a:t> </a:t>
            </a:r>
            <a:r>
              <a:rPr lang="de-CH" dirty="0" err="1" smtClean="0"/>
              <a:t>using</a:t>
            </a:r>
            <a:r>
              <a:rPr lang="de-CH" dirty="0" smtClean="0"/>
              <a:t> </a:t>
            </a:r>
            <a:r>
              <a:rPr lang="de-CH" dirty="0" err="1" smtClean="0"/>
              <a:t>graph</a:t>
            </a:r>
            <a:r>
              <a:rPr lang="de-CH" dirty="0" smtClean="0"/>
              <a:t> </a:t>
            </a:r>
            <a:r>
              <a:rPr lang="de-CH" dirty="0" err="1" smtClean="0"/>
              <a:t>theory</a:t>
            </a:r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36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A39E5-5E80-6447-9430-EF9170FF2F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46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2AA66-4EB0-044C-87C6-F5454BA7E8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3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First </a:t>
            </a:r>
            <a:r>
              <a:rPr lang="de-CH" dirty="0" err="1" smtClean="0"/>
              <a:t>some</a:t>
            </a:r>
            <a:r>
              <a:rPr lang="de-CH" dirty="0" smtClean="0"/>
              <a:t> </a:t>
            </a:r>
            <a:r>
              <a:rPr lang="de-CH" dirty="0" err="1" smtClean="0"/>
              <a:t>definitions</a:t>
            </a:r>
            <a:r>
              <a:rPr lang="de-CH" dirty="0" smtClean="0"/>
              <a:t>: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A </a:t>
            </a:r>
            <a:r>
              <a:rPr lang="de-CH" dirty="0" err="1" smtClean="0"/>
              <a:t>graphe</a:t>
            </a:r>
            <a:r>
              <a:rPr lang="de-CH" dirty="0" smtClean="0"/>
              <a:t> </a:t>
            </a:r>
            <a:r>
              <a:rPr lang="de-CH" dirty="0" err="1" smtClean="0"/>
              <a:t>can</a:t>
            </a:r>
            <a:r>
              <a:rPr lang="de-CH" dirty="0" smtClean="0"/>
              <a:t> </a:t>
            </a:r>
            <a:r>
              <a:rPr lang="de-CH" dirty="0" err="1" smtClean="0"/>
              <a:t>be</a:t>
            </a:r>
            <a:r>
              <a:rPr lang="de-CH" dirty="0" smtClean="0"/>
              <a:t> </a:t>
            </a:r>
            <a:r>
              <a:rPr lang="de-CH" dirty="0" err="1" smtClean="0"/>
              <a:t>represented</a:t>
            </a:r>
            <a:r>
              <a:rPr lang="de-CH" dirty="0" smtClean="0"/>
              <a:t> </a:t>
            </a:r>
            <a:r>
              <a:rPr lang="de-CH" dirty="0" err="1" smtClean="0"/>
              <a:t>using</a:t>
            </a:r>
            <a:r>
              <a:rPr lang="de-CH" dirty="0" smtClean="0"/>
              <a:t> a </a:t>
            </a:r>
            <a:r>
              <a:rPr lang="de-CH" dirty="0" err="1" smtClean="0"/>
              <a:t>table</a:t>
            </a:r>
            <a:r>
              <a:rPr lang="de-CH" dirty="0" smtClean="0"/>
              <a:t>.</a:t>
            </a:r>
          </a:p>
          <a:p>
            <a:endParaRPr lang="de-CH" dirty="0" smtClean="0"/>
          </a:p>
          <a:p>
            <a:r>
              <a:rPr lang="de-CH" dirty="0" err="1" smtClean="0"/>
              <a:t>Mathematicians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called</a:t>
            </a:r>
            <a:r>
              <a:rPr lang="de-CH" baseline="0" dirty="0" smtClean="0"/>
              <a:t> such </a:t>
            </a:r>
            <a:r>
              <a:rPr lang="de-CH" baseline="0" dirty="0" err="1" smtClean="0"/>
              <a:t>table</a:t>
            </a:r>
            <a:r>
              <a:rPr lang="de-CH" baseline="0" dirty="0" smtClean="0"/>
              <a:t> a Matrix. </a:t>
            </a:r>
          </a:p>
          <a:p>
            <a:endParaRPr lang="de-CH" baseline="0" dirty="0" smtClean="0"/>
          </a:p>
          <a:p>
            <a:r>
              <a:rPr lang="de-CH" baseline="0" dirty="0" smtClean="0"/>
              <a:t>The </a:t>
            </a:r>
            <a:r>
              <a:rPr lang="de-CH" baseline="0" dirty="0" err="1" smtClean="0"/>
              <a:t>matrix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associated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with</a:t>
            </a:r>
            <a:r>
              <a:rPr lang="de-CH" baseline="0" dirty="0" smtClean="0"/>
              <a:t> </a:t>
            </a:r>
            <a:r>
              <a:rPr lang="de-CH" baseline="0" dirty="0" err="1" smtClean="0"/>
              <a:t>graphs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 </a:t>
            </a:r>
            <a:r>
              <a:rPr lang="de-CH" baseline="0" dirty="0" err="1" smtClean="0"/>
              <a:t>adjaceny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matrix</a:t>
            </a:r>
            <a:r>
              <a:rPr lang="de-CH" baseline="0" dirty="0" smtClean="0"/>
              <a:t>.</a:t>
            </a:r>
          </a:p>
          <a:p>
            <a:endParaRPr lang="de-CH" baseline="0" dirty="0" smtClean="0"/>
          </a:p>
          <a:p>
            <a:r>
              <a:rPr lang="de-CH" baseline="0" dirty="0" err="1" smtClean="0"/>
              <a:t>Here</a:t>
            </a:r>
            <a:r>
              <a:rPr lang="de-CH" baseline="0" dirty="0" smtClean="0"/>
              <a:t>,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link </a:t>
            </a:r>
            <a:r>
              <a:rPr lang="de-CH" baseline="0" dirty="0" err="1" smtClean="0"/>
              <a:t>between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node</a:t>
            </a:r>
            <a:r>
              <a:rPr lang="de-CH" baseline="0" dirty="0" smtClean="0"/>
              <a:t> i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node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j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found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entry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ith</a:t>
            </a:r>
            <a:r>
              <a:rPr lang="de-CH" baseline="0" dirty="0" smtClean="0"/>
              <a:t> </a:t>
            </a:r>
            <a:r>
              <a:rPr lang="de-CH" baseline="0" dirty="0" err="1" smtClean="0"/>
              <a:t>row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jth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column</a:t>
            </a:r>
            <a:r>
              <a:rPr lang="de-CH" baseline="0" dirty="0" smtClean="0"/>
              <a:t>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56A09-64E3-4341-A511-4FFB5814ED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0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D61B-5AAB-5346-B601-CECD9B43D785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E07E-0EBE-F341-9A4D-38E9C8A319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6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D61B-5AAB-5346-B601-CECD9B43D785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E07E-0EBE-F341-9A4D-38E9C8A319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59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D61B-5AAB-5346-B601-CECD9B43D785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E07E-0EBE-F341-9A4D-38E9C8A319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26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D61B-5AAB-5346-B601-CECD9B43D785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E07E-0EBE-F341-9A4D-38E9C8A319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8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D61B-5AAB-5346-B601-CECD9B43D785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E07E-0EBE-F341-9A4D-38E9C8A319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4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D61B-5AAB-5346-B601-CECD9B43D785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E07E-0EBE-F341-9A4D-38E9C8A319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8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D61B-5AAB-5346-B601-CECD9B43D785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E07E-0EBE-F341-9A4D-38E9C8A319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4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D61B-5AAB-5346-B601-CECD9B43D785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E07E-0EBE-F341-9A4D-38E9C8A319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98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D61B-5AAB-5346-B601-CECD9B43D785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E07E-0EBE-F341-9A4D-38E9C8A319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2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D61B-5AAB-5346-B601-CECD9B43D785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E07E-0EBE-F341-9A4D-38E9C8A319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80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D61B-5AAB-5346-B601-CECD9B43D785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E07E-0EBE-F341-9A4D-38E9C8A319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9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AD61B-5AAB-5346-B601-CECD9B43D785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BE07E-0EBE-F341-9A4D-38E9C8A319D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8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2347" y="1471943"/>
            <a:ext cx="60920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Networks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Functional Networks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Graph Theory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 err="1" smtClean="0"/>
              <a:t>Frédéric</a:t>
            </a:r>
            <a:r>
              <a:rPr lang="en-US" dirty="0" smtClean="0"/>
              <a:t> Zubler</a:t>
            </a:r>
          </a:p>
          <a:p>
            <a:r>
              <a:rPr lang="en-US" dirty="0" smtClean="0"/>
              <a:t>Inselspital</a:t>
            </a:r>
          </a:p>
          <a:p>
            <a:endParaRPr lang="en-US" dirty="0"/>
          </a:p>
          <a:p>
            <a:r>
              <a:rPr lang="en-US" dirty="0" err="1" smtClean="0"/>
              <a:t>Benesco</a:t>
            </a:r>
            <a:r>
              <a:rPr lang="en-US" dirty="0" smtClean="0"/>
              <a:t> 07.12.2018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58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515407" y="270784"/>
            <a:ext cx="454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2 types of graphs in Neuroscience</a:t>
            </a:r>
            <a:endParaRPr lang="en-US" u="sng" dirty="0">
              <a:solidFill>
                <a:srgbClr val="0000FF"/>
              </a:solidFill>
            </a:endParaRPr>
          </a:p>
          <a:p>
            <a:endParaRPr lang="en-US" u="sng" dirty="0">
              <a:solidFill>
                <a:srgbClr val="0000FF"/>
              </a:solidFill>
            </a:endParaRPr>
          </a:p>
          <a:p>
            <a:r>
              <a:rPr lang="en-US" b="1" dirty="0" smtClean="0"/>
              <a:t>structural networks : </a:t>
            </a:r>
          </a:p>
          <a:p>
            <a:r>
              <a:rPr lang="en-US" dirty="0" smtClean="0"/>
              <a:t>nodes = brain areas, neurons, ...</a:t>
            </a:r>
          </a:p>
          <a:p>
            <a:r>
              <a:rPr lang="en-US" dirty="0" smtClean="0"/>
              <a:t>links = anatomical connections </a:t>
            </a:r>
            <a:r>
              <a:rPr lang="en-US" i="1" dirty="0"/>
              <a:t>	</a:t>
            </a:r>
            <a:endParaRPr lang="en-US" b="1" dirty="0">
              <a:latin typeface="Apple Symbol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116" y="1889369"/>
            <a:ext cx="5425233" cy="4607275"/>
          </a:xfrm>
          <a:prstGeom prst="rect">
            <a:avLst/>
          </a:prstGeom>
        </p:spPr>
      </p:pic>
      <p:sp>
        <p:nvSpPr>
          <p:cNvPr id="35" name="Textfeld 3"/>
          <p:cNvSpPr txBox="1"/>
          <p:nvPr/>
        </p:nvSpPr>
        <p:spPr>
          <a:xfrm>
            <a:off x="5210807" y="268324"/>
            <a:ext cx="357569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 </a:t>
            </a:r>
            <a:endParaRPr lang="en-US" u="sng" dirty="0">
              <a:solidFill>
                <a:srgbClr val="0000FF"/>
              </a:solidFill>
            </a:endParaRPr>
          </a:p>
          <a:p>
            <a:endParaRPr lang="en-US" u="sng" dirty="0">
              <a:solidFill>
                <a:srgbClr val="0000FF"/>
              </a:solidFill>
            </a:endParaRPr>
          </a:p>
          <a:p>
            <a:r>
              <a:rPr lang="en-US" b="1" dirty="0" smtClean="0"/>
              <a:t>functional networks : </a:t>
            </a:r>
          </a:p>
          <a:p>
            <a:r>
              <a:rPr lang="en-US" dirty="0" smtClean="0"/>
              <a:t>nodes = signals (EEG, fMRI,...)</a:t>
            </a:r>
            <a:endParaRPr lang="en-US" i="1" dirty="0" smtClean="0"/>
          </a:p>
          <a:p>
            <a:r>
              <a:rPr lang="en-US" dirty="0" smtClean="0"/>
              <a:t>links = mathematical relation   </a:t>
            </a:r>
          </a:p>
          <a:p>
            <a:r>
              <a:rPr lang="en-US" dirty="0"/>
              <a:t> </a:t>
            </a:r>
            <a:r>
              <a:rPr lang="en-US" dirty="0" smtClean="0"/>
              <a:t>           between signals</a:t>
            </a:r>
            <a:endParaRPr lang="en-US" b="1" dirty="0">
              <a:latin typeface="Apple Symbol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92121" y="6202381"/>
            <a:ext cx="25195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Bullmore</a:t>
            </a:r>
            <a:r>
              <a:rPr lang="en-US" dirty="0" smtClean="0"/>
              <a:t> &amp; </a:t>
            </a:r>
            <a:r>
              <a:rPr lang="en-US" dirty="0" err="1" smtClean="0"/>
              <a:t>Sporns</a:t>
            </a:r>
            <a:r>
              <a:rPr lang="en-US" dirty="0" smtClean="0"/>
              <a:t>,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9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515407" y="270784"/>
            <a:ext cx="5225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  <a:latin typeface="Calibri"/>
                <a:cs typeface="Calibri"/>
              </a:rPr>
              <a:t>A measure of synchronization: correlation</a:t>
            </a:r>
            <a:endParaRPr lang="en-US" u="sng" dirty="0">
              <a:solidFill>
                <a:srgbClr val="0000FF"/>
              </a:solidFill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42" y="1492250"/>
            <a:ext cx="5143500" cy="1892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109" y="4233262"/>
            <a:ext cx="51943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933" y="3840837"/>
            <a:ext cx="5344518" cy="2883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017" y="1676460"/>
            <a:ext cx="2382434" cy="2051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13" y="2144038"/>
            <a:ext cx="2490056" cy="45798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58" y="1818143"/>
            <a:ext cx="2733069" cy="19560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134" y="117790"/>
            <a:ext cx="5558883" cy="14896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8758" y="3594174"/>
            <a:ext cx="388325" cy="49332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2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24" y="712310"/>
            <a:ext cx="4559300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39" y="4076880"/>
            <a:ext cx="5266794" cy="1412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396" y="124519"/>
            <a:ext cx="2458406" cy="3133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4783" y="3857502"/>
            <a:ext cx="2935028" cy="2368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7334" y="712310"/>
            <a:ext cx="335849" cy="295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499" y="4118554"/>
            <a:ext cx="335849" cy="295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651886" y="4123288"/>
            <a:ext cx="335849" cy="295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9"/>
          <p:cNvSpPr txBox="1"/>
          <p:nvPr/>
        </p:nvSpPr>
        <p:spPr>
          <a:xfrm>
            <a:off x="6080402" y="6471098"/>
            <a:ext cx="286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Zubler et al, Brain </a:t>
            </a:r>
            <a:r>
              <a:rPr lang="it-IT" sz="1400" dirty="0" err="1" smtClean="0"/>
              <a:t>Topogr</a:t>
            </a:r>
            <a:r>
              <a:rPr lang="it-IT" sz="1400" dirty="0" smtClean="0"/>
              <a:t> 2015 </a:t>
            </a:r>
            <a:endParaRPr lang="de-CH" sz="1400" i="1" dirty="0"/>
          </a:p>
        </p:txBody>
      </p:sp>
    </p:spTree>
    <p:extLst>
      <p:ext uri="{BB962C8B-B14F-4D97-AF65-F5344CB8AC3E}">
        <p14:creationId xmlns:p14="http://schemas.microsoft.com/office/powerpoint/2010/main" val="162207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444208" y="1268760"/>
            <a:ext cx="50405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feld 3"/>
          <p:cNvSpPr txBox="1"/>
          <p:nvPr/>
        </p:nvSpPr>
        <p:spPr>
          <a:xfrm>
            <a:off x="611559" y="260648"/>
            <a:ext cx="730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Coma </a:t>
            </a:r>
            <a:r>
              <a:rPr lang="fr-FR" dirty="0" err="1" smtClean="0">
                <a:solidFill>
                  <a:srgbClr val="0000FF"/>
                </a:solidFill>
              </a:rPr>
              <a:t>after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Cardiac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Arrest</a:t>
            </a:r>
            <a:endParaRPr lang="fr-FR" dirty="0"/>
          </a:p>
        </p:txBody>
      </p:sp>
      <p:sp>
        <p:nvSpPr>
          <p:cNvPr id="9" name="Textfeld 9"/>
          <p:cNvSpPr txBox="1"/>
          <p:nvPr/>
        </p:nvSpPr>
        <p:spPr>
          <a:xfrm>
            <a:off x="6080402" y="6471098"/>
            <a:ext cx="286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Beudel</a:t>
            </a:r>
            <a:r>
              <a:rPr lang="it-IT" sz="1400" dirty="0" smtClean="0"/>
              <a:t> et al, Front </a:t>
            </a:r>
            <a:r>
              <a:rPr lang="it-IT" sz="1400" dirty="0" err="1" smtClean="0"/>
              <a:t>Neurol</a:t>
            </a:r>
            <a:r>
              <a:rPr lang="it-IT" sz="1400" dirty="0" smtClean="0"/>
              <a:t> 2014 </a:t>
            </a:r>
            <a:endParaRPr lang="de-CH" sz="1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4" y="4189206"/>
            <a:ext cx="3880727" cy="16482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27" y="982210"/>
            <a:ext cx="6160527" cy="23525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446" y="3429465"/>
            <a:ext cx="2332996" cy="28708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519" y="3463147"/>
            <a:ext cx="2310000" cy="28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2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63" y="309161"/>
            <a:ext cx="5184661" cy="1355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183" y="1458982"/>
            <a:ext cx="4535131" cy="5220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6" y="2592584"/>
            <a:ext cx="4400247" cy="2939472"/>
          </a:xfrm>
          <a:prstGeom prst="rect">
            <a:avLst/>
          </a:prstGeom>
        </p:spPr>
      </p:pic>
      <p:sp>
        <p:nvSpPr>
          <p:cNvPr id="5" name="Textfeld 3"/>
          <p:cNvSpPr txBox="1"/>
          <p:nvPr/>
        </p:nvSpPr>
        <p:spPr>
          <a:xfrm>
            <a:off x="304363" y="5781686"/>
            <a:ext cx="730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00FF"/>
                </a:solidFill>
              </a:rPr>
              <a:t>Eigenvalues</a:t>
            </a:r>
            <a:r>
              <a:rPr lang="fr-FR" dirty="0" smtClean="0">
                <a:solidFill>
                  <a:srgbClr val="0000FF"/>
                </a:solidFill>
              </a:rPr>
              <a:t> of the </a:t>
            </a:r>
            <a:r>
              <a:rPr lang="fr-FR" dirty="0" err="1" smtClean="0">
                <a:solidFill>
                  <a:srgbClr val="0000FF"/>
                </a:solidFill>
              </a:rPr>
              <a:t>correlation</a:t>
            </a:r>
            <a:r>
              <a:rPr lang="fr-FR" dirty="0" smtClean="0">
                <a:solidFill>
                  <a:srgbClr val="0000FF"/>
                </a:solidFill>
              </a:rPr>
              <a:t> matrix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003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63" y="309161"/>
            <a:ext cx="5184661" cy="1355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31" y="2336926"/>
            <a:ext cx="3594956" cy="4153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637" y="3180370"/>
            <a:ext cx="4755423" cy="263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1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515407" y="270784"/>
            <a:ext cx="8465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Matlab</a:t>
            </a:r>
            <a:r>
              <a:rPr lang="en-US" u="sng" dirty="0" smtClean="0">
                <a:solidFill>
                  <a:srgbClr val="0000FF"/>
                </a:solidFill>
              </a:rPr>
              <a:t> exercise 1:</a:t>
            </a:r>
          </a:p>
          <a:p>
            <a:r>
              <a:rPr lang="en-US" u="sng" dirty="0" smtClean="0">
                <a:solidFill>
                  <a:srgbClr val="0000FF"/>
                </a:solidFill>
              </a:rPr>
              <a:t>Graph of correlation matrix</a:t>
            </a:r>
          </a:p>
        </p:txBody>
      </p:sp>
      <p:sp>
        <p:nvSpPr>
          <p:cNvPr id="2" name="Rectangle 1"/>
          <p:cNvSpPr/>
          <p:nvPr/>
        </p:nvSpPr>
        <p:spPr>
          <a:xfrm>
            <a:off x="5870593" y="3610717"/>
            <a:ext cx="3110400" cy="3001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5407" y="955163"/>
            <a:ext cx="535518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600" dirty="0" smtClean="0">
                <a:solidFill>
                  <a:srgbClr val="228B22"/>
                </a:solidFill>
                <a:latin typeface="courier"/>
              </a:rPr>
              <a:t>2 mini clusters </a:t>
            </a:r>
            <a:r>
              <a:rPr lang="en-US" sz="1600" dirty="0">
                <a:solidFill>
                  <a:srgbClr val="228B22"/>
                </a:solidFill>
                <a:latin typeface="courier"/>
              </a:rPr>
              <a:t>and one </a:t>
            </a:r>
            <a:r>
              <a:rPr lang="en-US" sz="1600" dirty="0" smtClean="0">
                <a:solidFill>
                  <a:srgbClr val="228B22"/>
                </a:solidFill>
                <a:latin typeface="courier"/>
              </a:rPr>
              <a:t>isolated signal</a:t>
            </a:r>
            <a:endParaRPr lang="en-US" sz="1600" dirty="0">
              <a:solidFill>
                <a:srgbClr val="228B22"/>
              </a:solidFill>
              <a:latin typeface="courier"/>
            </a:endParaRPr>
          </a:p>
          <a:p>
            <a:r>
              <a:rPr lang="is-IS" sz="1600" dirty="0" smtClean="0">
                <a:solidFill>
                  <a:srgbClr val="000000"/>
                </a:solidFill>
                <a:latin typeface="courier"/>
              </a:rPr>
              <a:t>s1 = rand(1000,1);</a:t>
            </a:r>
          </a:p>
          <a:p>
            <a:r>
              <a:rPr lang="is-IS" sz="1600" dirty="0" smtClean="0">
                <a:solidFill>
                  <a:srgbClr val="000000"/>
                </a:solidFill>
                <a:latin typeface="courier"/>
              </a:rPr>
              <a:t>s2 = 0.5*s1 + rand(1000,1);</a:t>
            </a:r>
          </a:p>
          <a:p>
            <a:r>
              <a:rPr lang="de-DE" sz="1600" dirty="0" smtClean="0">
                <a:solidFill>
                  <a:srgbClr val="000000"/>
                </a:solidFill>
                <a:latin typeface="courier"/>
              </a:rPr>
              <a:t>s3 = s1 + s2;</a:t>
            </a:r>
          </a:p>
          <a:p>
            <a:r>
              <a:rPr lang="is-IS" sz="1600" dirty="0" smtClean="0">
                <a:solidFill>
                  <a:srgbClr val="000000"/>
                </a:solidFill>
                <a:latin typeface="courier"/>
              </a:rPr>
              <a:t>s4 = rand(1000,1);</a:t>
            </a:r>
          </a:p>
          <a:p>
            <a:r>
              <a:rPr lang="is-IS" sz="1600" dirty="0" smtClean="0">
                <a:solidFill>
                  <a:srgbClr val="000000"/>
                </a:solidFill>
                <a:latin typeface="courier"/>
              </a:rPr>
              <a:t>s5 = 4*s4+rand(1000,1);</a:t>
            </a:r>
          </a:p>
          <a:p>
            <a:r>
              <a:rPr lang="is-IS" sz="1600" dirty="0" smtClean="0">
                <a:solidFill>
                  <a:srgbClr val="000000"/>
                </a:solidFill>
                <a:latin typeface="courier"/>
              </a:rPr>
              <a:t>s6 = rand(1000,1);</a:t>
            </a:r>
          </a:p>
          <a:p>
            <a:endParaRPr lang="is-IS" sz="1600" dirty="0" smtClean="0">
              <a:solidFill>
                <a:srgbClr val="000000"/>
              </a:solidFill>
              <a:latin typeface="courier"/>
            </a:endParaRPr>
          </a:p>
          <a:p>
            <a:r>
              <a:rPr lang="en-US" sz="1600" dirty="0">
                <a:solidFill>
                  <a:srgbClr val="228B22"/>
                </a:solidFill>
                <a:latin typeface="courier"/>
              </a:rPr>
              <a:t>% correlation matrix</a:t>
            </a:r>
          </a:p>
          <a:p>
            <a:r>
              <a:rPr lang="en-US" sz="1600" dirty="0">
                <a:latin typeface="courier"/>
              </a:rPr>
              <a:t>C = </a:t>
            </a:r>
            <a:r>
              <a:rPr lang="en-US" sz="1600" dirty="0" err="1">
                <a:latin typeface="courier"/>
              </a:rPr>
              <a:t>corrcoef</a:t>
            </a:r>
            <a:r>
              <a:rPr lang="en-US" sz="1600" dirty="0">
                <a:latin typeface="courier"/>
              </a:rPr>
              <a:t>([s1,s2,s3,s4,s5,s6]);  </a:t>
            </a:r>
          </a:p>
          <a:p>
            <a:r>
              <a:rPr lang="en-US" sz="1600" dirty="0">
                <a:latin typeface="courier"/>
              </a:rPr>
              <a:t>C = abs(C);</a:t>
            </a:r>
          </a:p>
          <a:p>
            <a:r>
              <a:rPr lang="en-US" sz="1600" dirty="0">
                <a:solidFill>
                  <a:srgbClr val="228B22"/>
                </a:solidFill>
                <a:latin typeface="courier"/>
              </a:rPr>
              <a:t> </a:t>
            </a:r>
          </a:p>
          <a:p>
            <a:r>
              <a:rPr lang="en-US" sz="1600" dirty="0">
                <a:solidFill>
                  <a:srgbClr val="228B22"/>
                </a:solidFill>
                <a:latin typeface="courier"/>
              </a:rPr>
              <a:t>% plot</a:t>
            </a:r>
          </a:p>
          <a:p>
            <a:r>
              <a:rPr lang="en-US" sz="1600" dirty="0">
                <a:solidFill>
                  <a:srgbClr val="000000"/>
                </a:solidFill>
                <a:latin typeface="courier"/>
              </a:rPr>
              <a:t>subplot(3,1,1)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urier"/>
              </a:rPr>
              <a:t>imagesc</a:t>
            </a:r>
            <a:r>
              <a:rPr lang="en-US" sz="1600" dirty="0">
                <a:solidFill>
                  <a:srgbClr val="000000"/>
                </a:solidFill>
                <a:latin typeface="courier"/>
              </a:rPr>
              <a:t>(C); </a:t>
            </a:r>
            <a:r>
              <a:rPr lang="en-US" sz="1600" dirty="0" err="1">
                <a:solidFill>
                  <a:srgbClr val="000000"/>
                </a:solidFill>
                <a:latin typeface="courier"/>
              </a:rPr>
              <a:t>colorbar</a:t>
            </a:r>
            <a:r>
              <a:rPr lang="en-US" sz="1600" dirty="0">
                <a:solidFill>
                  <a:srgbClr val="000000"/>
                </a:solidFill>
                <a:latin typeface="courier"/>
              </a:rPr>
              <a:t>; </a:t>
            </a:r>
            <a:r>
              <a:rPr lang="en-US" sz="1600" dirty="0" err="1">
                <a:solidFill>
                  <a:srgbClr val="000000"/>
                </a:solidFill>
                <a:latin typeface="courier"/>
              </a:rPr>
              <a:t>caxis</a:t>
            </a:r>
            <a:r>
              <a:rPr lang="en-US" sz="1600" dirty="0">
                <a:solidFill>
                  <a:srgbClr val="000000"/>
                </a:solidFill>
                <a:latin typeface="courier"/>
              </a:rPr>
              <a:t>([0,1])</a:t>
            </a:r>
          </a:p>
          <a:p>
            <a:endParaRPr lang="pt-BR" sz="1600" dirty="0">
              <a:solidFill>
                <a:srgbClr val="000000"/>
              </a:solidFill>
              <a:latin typeface="courier"/>
            </a:endParaRPr>
          </a:p>
          <a:p>
            <a:endParaRPr lang="pt-BR" sz="1600" dirty="0" smtClean="0">
              <a:solidFill>
                <a:srgbClr val="000000"/>
              </a:solidFill>
              <a:latin typeface="couri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342" y="2886474"/>
            <a:ext cx="4010813" cy="313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515407" y="270784"/>
            <a:ext cx="8465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Matlab</a:t>
            </a:r>
            <a:r>
              <a:rPr lang="en-US" u="sng" dirty="0" smtClean="0">
                <a:solidFill>
                  <a:srgbClr val="0000FF"/>
                </a:solidFill>
              </a:rPr>
              <a:t> exercise 1:</a:t>
            </a:r>
          </a:p>
          <a:p>
            <a:r>
              <a:rPr lang="en-US" u="sng" dirty="0" smtClean="0">
                <a:solidFill>
                  <a:srgbClr val="0000FF"/>
                </a:solidFill>
              </a:rPr>
              <a:t>Binary graph</a:t>
            </a:r>
          </a:p>
        </p:txBody>
      </p:sp>
      <p:sp>
        <p:nvSpPr>
          <p:cNvPr id="2" name="Rectangle 1"/>
          <p:cNvSpPr/>
          <p:nvPr/>
        </p:nvSpPr>
        <p:spPr>
          <a:xfrm>
            <a:off x="5870593" y="3610717"/>
            <a:ext cx="3110400" cy="3001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5407" y="955163"/>
            <a:ext cx="535518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600" dirty="0">
                <a:solidFill>
                  <a:srgbClr val="228B22"/>
                </a:solidFill>
                <a:latin typeface="courier"/>
              </a:rPr>
              <a:t>correlation matrix</a:t>
            </a:r>
          </a:p>
          <a:p>
            <a:r>
              <a:rPr lang="en-US" sz="1600" dirty="0">
                <a:latin typeface="courier"/>
              </a:rPr>
              <a:t>C = </a:t>
            </a:r>
            <a:r>
              <a:rPr lang="en-US" sz="1600" dirty="0" err="1">
                <a:latin typeface="courier"/>
              </a:rPr>
              <a:t>corrcoef</a:t>
            </a:r>
            <a:r>
              <a:rPr lang="en-US" sz="1600" dirty="0">
                <a:latin typeface="courier"/>
              </a:rPr>
              <a:t>([s1,s2,s3,s4,s5,s6]);  </a:t>
            </a:r>
          </a:p>
          <a:p>
            <a:r>
              <a:rPr lang="en-US" sz="1600" dirty="0">
                <a:latin typeface="courier"/>
              </a:rPr>
              <a:t>C = abs(C);</a:t>
            </a:r>
          </a:p>
          <a:p>
            <a:r>
              <a:rPr lang="en-US" sz="1600" dirty="0">
                <a:solidFill>
                  <a:srgbClr val="228B22"/>
                </a:solidFill>
                <a:latin typeface="courier"/>
              </a:rPr>
              <a:t> </a:t>
            </a:r>
            <a:endParaRPr lang="pt-BR" sz="1600" dirty="0">
              <a:solidFill>
                <a:srgbClr val="000000"/>
              </a:solidFill>
              <a:latin typeface="courier"/>
            </a:endParaRPr>
          </a:p>
          <a:p>
            <a:r>
              <a:rPr lang="pt-BR" sz="1600" dirty="0">
                <a:solidFill>
                  <a:srgbClr val="008000"/>
                </a:solidFill>
                <a:latin typeface="courier"/>
              </a:rPr>
              <a:t>% </a:t>
            </a:r>
            <a:r>
              <a:rPr lang="pt-BR" sz="1600" dirty="0" err="1" smtClean="0">
                <a:solidFill>
                  <a:srgbClr val="008000"/>
                </a:solidFill>
                <a:latin typeface="courier"/>
              </a:rPr>
              <a:t>thresholding</a:t>
            </a:r>
            <a:endParaRPr lang="pt-BR" sz="1600" dirty="0">
              <a:solidFill>
                <a:srgbClr val="008000"/>
              </a:solidFill>
              <a:latin typeface="courier"/>
            </a:endParaRPr>
          </a:p>
          <a:p>
            <a:r>
              <a:rPr lang="pt-BR" sz="1600" dirty="0" err="1">
                <a:solidFill>
                  <a:srgbClr val="000000"/>
                </a:solidFill>
                <a:latin typeface="courier"/>
              </a:rPr>
              <a:t>B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 = C;</a:t>
            </a:r>
          </a:p>
          <a:p>
            <a:r>
              <a:rPr lang="pt-BR" sz="1600" dirty="0" err="1">
                <a:solidFill>
                  <a:srgbClr val="000000"/>
                </a:solidFill>
                <a:latin typeface="courier"/>
              </a:rPr>
              <a:t>B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(</a:t>
            </a:r>
            <a:r>
              <a:rPr lang="pt-BR" sz="1600" dirty="0" err="1">
                <a:solidFill>
                  <a:srgbClr val="000000"/>
                </a:solidFill>
                <a:latin typeface="courier"/>
              </a:rPr>
              <a:t>B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&lt;0.1) = 0;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"/>
              </a:rPr>
              <a:t> </a:t>
            </a:r>
          </a:p>
          <a:p>
            <a:r>
              <a:rPr lang="pt-BR" sz="1600" dirty="0">
                <a:solidFill>
                  <a:srgbClr val="008000"/>
                </a:solidFill>
                <a:latin typeface="courier"/>
              </a:rPr>
              <a:t>% </a:t>
            </a:r>
            <a:r>
              <a:rPr lang="pt-BR" sz="1600" dirty="0" err="1" smtClean="0">
                <a:solidFill>
                  <a:srgbClr val="008000"/>
                </a:solidFill>
                <a:latin typeface="courier"/>
              </a:rPr>
              <a:t>graph</a:t>
            </a:r>
            <a:r>
              <a:rPr lang="pt-BR" sz="1600" dirty="0" smtClean="0">
                <a:solidFill>
                  <a:srgbClr val="008000"/>
                </a:solidFill>
                <a:latin typeface="courier"/>
              </a:rPr>
              <a:t> in </a:t>
            </a:r>
            <a:r>
              <a:rPr lang="pt-BR" sz="1600" dirty="0" err="1" smtClean="0">
                <a:solidFill>
                  <a:srgbClr val="008000"/>
                </a:solidFill>
                <a:latin typeface="courier"/>
              </a:rPr>
              <a:t>Matlap</a:t>
            </a:r>
            <a:endParaRPr lang="pt-BR" sz="1600" dirty="0">
              <a:solidFill>
                <a:srgbClr val="008000"/>
              </a:solidFill>
              <a:latin typeface="courier"/>
            </a:endParaRPr>
          </a:p>
          <a:p>
            <a:r>
              <a:rPr lang="pt-BR" sz="1600" dirty="0" err="1">
                <a:solidFill>
                  <a:srgbClr val="000000"/>
                </a:solidFill>
                <a:latin typeface="courier"/>
              </a:rPr>
              <a:t>g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t-BR" sz="1600" dirty="0" err="1">
                <a:solidFill>
                  <a:srgbClr val="000000"/>
                </a:solidFill>
                <a:latin typeface="courier"/>
              </a:rPr>
              <a:t>graph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(</a:t>
            </a:r>
            <a:r>
              <a:rPr lang="pt-BR" sz="1600" dirty="0" err="1">
                <a:solidFill>
                  <a:srgbClr val="000000"/>
                </a:solidFill>
                <a:latin typeface="courier"/>
              </a:rPr>
              <a:t>B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pt-BR" sz="1600" dirty="0" err="1">
                <a:solidFill>
                  <a:srgbClr val="000000"/>
                </a:solidFill>
                <a:latin typeface="courier"/>
              </a:rPr>
              <a:t>subplot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(3,1,2)</a:t>
            </a:r>
          </a:p>
          <a:p>
            <a:r>
              <a:rPr lang="pt-BR" sz="1600" dirty="0" err="1">
                <a:solidFill>
                  <a:srgbClr val="000000"/>
                </a:solidFill>
                <a:latin typeface="courier"/>
              </a:rPr>
              <a:t>plot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(</a:t>
            </a:r>
            <a:r>
              <a:rPr lang="pt-BR" sz="1600" dirty="0" err="1">
                <a:solidFill>
                  <a:srgbClr val="000000"/>
                </a:solidFill>
                <a:latin typeface="courier"/>
              </a:rPr>
              <a:t>g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endParaRPr lang="pt-BR" sz="1600" dirty="0" smtClean="0">
              <a:solidFill>
                <a:srgbClr val="000000"/>
              </a:solidFill>
              <a:latin typeface="courie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593" y="2444972"/>
            <a:ext cx="2120900" cy="180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593" y="377865"/>
            <a:ext cx="2049552" cy="1601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634" y="4744314"/>
            <a:ext cx="2369466" cy="162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515407" y="270784"/>
            <a:ext cx="8465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Matlab</a:t>
            </a:r>
            <a:r>
              <a:rPr lang="en-US" u="sng" dirty="0" smtClean="0">
                <a:solidFill>
                  <a:srgbClr val="0000FF"/>
                </a:solidFill>
              </a:rPr>
              <a:t> exercise 1:</a:t>
            </a:r>
          </a:p>
          <a:p>
            <a:r>
              <a:rPr lang="en-US" u="sng" dirty="0" smtClean="0">
                <a:solidFill>
                  <a:srgbClr val="0000FF"/>
                </a:solidFill>
              </a:rPr>
              <a:t>Binary graph</a:t>
            </a:r>
          </a:p>
        </p:txBody>
      </p:sp>
      <p:sp>
        <p:nvSpPr>
          <p:cNvPr id="2" name="Rectangle 1"/>
          <p:cNvSpPr/>
          <p:nvPr/>
        </p:nvSpPr>
        <p:spPr>
          <a:xfrm>
            <a:off x="5870593" y="3610717"/>
            <a:ext cx="3110400" cy="3001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5407" y="955163"/>
            <a:ext cx="535518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600" dirty="0">
                <a:solidFill>
                  <a:srgbClr val="228B22"/>
                </a:solidFill>
                <a:latin typeface="courier"/>
              </a:rPr>
              <a:t>correlation matrix</a:t>
            </a:r>
          </a:p>
          <a:p>
            <a:r>
              <a:rPr lang="en-US" sz="1600" dirty="0">
                <a:latin typeface="courier"/>
              </a:rPr>
              <a:t>C = </a:t>
            </a:r>
            <a:r>
              <a:rPr lang="en-US" sz="1600" dirty="0" err="1">
                <a:latin typeface="courier"/>
              </a:rPr>
              <a:t>corrcoef</a:t>
            </a:r>
            <a:r>
              <a:rPr lang="en-US" sz="1600" dirty="0">
                <a:latin typeface="courier"/>
              </a:rPr>
              <a:t>([s1,s2,s3,s4,s5,s6]);  </a:t>
            </a:r>
          </a:p>
          <a:p>
            <a:r>
              <a:rPr lang="en-US" sz="1600" dirty="0">
                <a:latin typeface="courier"/>
              </a:rPr>
              <a:t>C = abs(C);</a:t>
            </a:r>
          </a:p>
          <a:p>
            <a:r>
              <a:rPr lang="en-US" sz="1600" dirty="0">
                <a:solidFill>
                  <a:srgbClr val="228B22"/>
                </a:solidFill>
                <a:latin typeface="courier"/>
              </a:rPr>
              <a:t> </a:t>
            </a:r>
            <a:endParaRPr lang="pt-BR" sz="1600" dirty="0">
              <a:solidFill>
                <a:srgbClr val="000000"/>
              </a:solidFill>
              <a:latin typeface="courier"/>
            </a:endParaRPr>
          </a:p>
          <a:p>
            <a:r>
              <a:rPr lang="pt-BR" sz="1600" dirty="0">
                <a:solidFill>
                  <a:srgbClr val="008000"/>
                </a:solidFill>
                <a:latin typeface="courier"/>
              </a:rPr>
              <a:t>% </a:t>
            </a:r>
            <a:r>
              <a:rPr lang="pt-BR" sz="1600" dirty="0" err="1" smtClean="0">
                <a:solidFill>
                  <a:srgbClr val="008000"/>
                </a:solidFill>
                <a:latin typeface="courier"/>
              </a:rPr>
              <a:t>thresholding</a:t>
            </a:r>
            <a:endParaRPr lang="pt-BR" sz="1600" dirty="0">
              <a:solidFill>
                <a:srgbClr val="008000"/>
              </a:solidFill>
              <a:latin typeface="courier"/>
            </a:endParaRPr>
          </a:p>
          <a:p>
            <a:r>
              <a:rPr lang="pt-BR" sz="1600" dirty="0" err="1">
                <a:solidFill>
                  <a:srgbClr val="000000"/>
                </a:solidFill>
                <a:latin typeface="courier"/>
              </a:rPr>
              <a:t>B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 = C;</a:t>
            </a:r>
          </a:p>
          <a:p>
            <a:r>
              <a:rPr lang="pt-BR" sz="1600" dirty="0" err="1">
                <a:solidFill>
                  <a:srgbClr val="000000"/>
                </a:solidFill>
                <a:latin typeface="courier"/>
              </a:rPr>
              <a:t>B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(</a:t>
            </a:r>
            <a:r>
              <a:rPr lang="pt-BR" sz="1600" dirty="0" err="1">
                <a:solidFill>
                  <a:srgbClr val="000000"/>
                </a:solidFill>
                <a:latin typeface="courier"/>
              </a:rPr>
              <a:t>B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&lt;0.1) = 0;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"/>
              </a:rPr>
              <a:t> </a:t>
            </a:r>
          </a:p>
          <a:p>
            <a:r>
              <a:rPr lang="pt-BR" sz="1600" dirty="0">
                <a:solidFill>
                  <a:srgbClr val="008000"/>
                </a:solidFill>
                <a:latin typeface="courier"/>
              </a:rPr>
              <a:t>% </a:t>
            </a:r>
            <a:r>
              <a:rPr lang="pt-BR" sz="1600" dirty="0" err="1" smtClean="0">
                <a:solidFill>
                  <a:srgbClr val="008000"/>
                </a:solidFill>
                <a:latin typeface="courier"/>
              </a:rPr>
              <a:t>graph</a:t>
            </a:r>
            <a:r>
              <a:rPr lang="pt-BR" sz="1600" dirty="0" smtClean="0">
                <a:solidFill>
                  <a:srgbClr val="008000"/>
                </a:solidFill>
                <a:latin typeface="courier"/>
              </a:rPr>
              <a:t> in </a:t>
            </a:r>
            <a:r>
              <a:rPr lang="pt-BR" sz="1600" dirty="0" err="1" smtClean="0">
                <a:solidFill>
                  <a:srgbClr val="008000"/>
                </a:solidFill>
                <a:latin typeface="courier"/>
              </a:rPr>
              <a:t>Matlap</a:t>
            </a:r>
            <a:endParaRPr lang="pt-BR" sz="1600" dirty="0">
              <a:solidFill>
                <a:srgbClr val="008000"/>
              </a:solidFill>
              <a:latin typeface="courier"/>
            </a:endParaRPr>
          </a:p>
          <a:p>
            <a:r>
              <a:rPr lang="pt-BR" sz="1600" dirty="0" err="1">
                <a:solidFill>
                  <a:srgbClr val="000000"/>
                </a:solidFill>
                <a:latin typeface="courier"/>
              </a:rPr>
              <a:t>g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t-BR" sz="1600" dirty="0" err="1">
                <a:solidFill>
                  <a:srgbClr val="000000"/>
                </a:solidFill>
                <a:latin typeface="courier"/>
              </a:rPr>
              <a:t>graph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(</a:t>
            </a:r>
            <a:r>
              <a:rPr lang="pt-BR" sz="1600" dirty="0" err="1">
                <a:solidFill>
                  <a:srgbClr val="000000"/>
                </a:solidFill>
                <a:latin typeface="courier"/>
              </a:rPr>
              <a:t>B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pt-BR" sz="1600" dirty="0" err="1">
                <a:solidFill>
                  <a:srgbClr val="000000"/>
                </a:solidFill>
                <a:latin typeface="courier"/>
              </a:rPr>
              <a:t>subplot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(3,1,2)</a:t>
            </a:r>
          </a:p>
          <a:p>
            <a:r>
              <a:rPr lang="pt-BR" sz="1600" dirty="0" err="1">
                <a:solidFill>
                  <a:srgbClr val="000000"/>
                </a:solidFill>
                <a:latin typeface="courier"/>
              </a:rPr>
              <a:t>plot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(</a:t>
            </a:r>
            <a:r>
              <a:rPr lang="pt-BR" sz="1600" dirty="0" err="1">
                <a:solidFill>
                  <a:srgbClr val="000000"/>
                </a:solidFill>
                <a:latin typeface="courier"/>
              </a:rPr>
              <a:t>g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endParaRPr lang="pt-BR" sz="1600" dirty="0" smtClean="0">
              <a:solidFill>
                <a:srgbClr val="000000"/>
              </a:solidFill>
              <a:latin typeface="courie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593" y="2444972"/>
            <a:ext cx="2120900" cy="180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593" y="377865"/>
            <a:ext cx="2049552" cy="16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8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689" y="1248980"/>
            <a:ext cx="3963019" cy="2655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23" y="4775200"/>
            <a:ext cx="8978900" cy="2082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83" y="619280"/>
            <a:ext cx="4299114" cy="36574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60" y="115467"/>
            <a:ext cx="2090674" cy="206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18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515407" y="270784"/>
            <a:ext cx="8465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Matlab</a:t>
            </a:r>
            <a:r>
              <a:rPr lang="en-US" u="sng" dirty="0" smtClean="0">
                <a:solidFill>
                  <a:srgbClr val="0000FF"/>
                </a:solidFill>
              </a:rPr>
              <a:t> exercise 1:</a:t>
            </a:r>
          </a:p>
          <a:p>
            <a:r>
              <a:rPr lang="en-US" u="sng" dirty="0" smtClean="0">
                <a:solidFill>
                  <a:srgbClr val="0000FF"/>
                </a:solidFill>
              </a:rPr>
              <a:t>Eigenvectors of the correlation matrix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5407" y="955163"/>
            <a:ext cx="5355186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600" dirty="0" smtClean="0">
                <a:solidFill>
                  <a:srgbClr val="228B22"/>
                </a:solidFill>
                <a:latin typeface="courier"/>
              </a:rPr>
              <a:t>2 mini clusters </a:t>
            </a:r>
            <a:r>
              <a:rPr lang="en-US" sz="1600" dirty="0">
                <a:solidFill>
                  <a:srgbClr val="228B22"/>
                </a:solidFill>
                <a:latin typeface="courier"/>
              </a:rPr>
              <a:t>and one </a:t>
            </a:r>
            <a:r>
              <a:rPr lang="en-US" sz="1600" dirty="0" smtClean="0">
                <a:solidFill>
                  <a:srgbClr val="228B22"/>
                </a:solidFill>
                <a:latin typeface="courier"/>
              </a:rPr>
              <a:t>isolated signal</a:t>
            </a:r>
            <a:endParaRPr lang="en-US" sz="1600" dirty="0">
              <a:solidFill>
                <a:srgbClr val="228B22"/>
              </a:solidFill>
              <a:latin typeface="courier"/>
            </a:endParaRPr>
          </a:p>
          <a:p>
            <a:r>
              <a:rPr lang="is-IS" sz="1600" dirty="0">
                <a:solidFill>
                  <a:srgbClr val="000000"/>
                </a:solidFill>
                <a:latin typeface="courier"/>
              </a:rPr>
              <a:t>s1 = rand(1000,1);</a:t>
            </a:r>
          </a:p>
          <a:p>
            <a:r>
              <a:rPr lang="is-IS" sz="1600" dirty="0">
                <a:solidFill>
                  <a:srgbClr val="000000"/>
                </a:solidFill>
                <a:latin typeface="courier"/>
              </a:rPr>
              <a:t>s2 = </a:t>
            </a:r>
            <a:r>
              <a:rPr lang="is-IS" sz="1600" dirty="0">
                <a:solidFill>
                  <a:srgbClr val="FF0000"/>
                </a:solidFill>
                <a:latin typeface="courier"/>
              </a:rPr>
              <a:t>5</a:t>
            </a:r>
            <a:r>
              <a:rPr lang="is-IS" sz="1600" dirty="0">
                <a:solidFill>
                  <a:srgbClr val="000000"/>
                </a:solidFill>
                <a:latin typeface="courier"/>
              </a:rPr>
              <a:t>*s1 + rand(1000,1);</a:t>
            </a:r>
          </a:p>
          <a:p>
            <a:r>
              <a:rPr lang="de-DE" sz="1600" dirty="0">
                <a:solidFill>
                  <a:srgbClr val="000000"/>
                </a:solidFill>
                <a:latin typeface="courier"/>
              </a:rPr>
              <a:t>s3 = s1 + s2;</a:t>
            </a:r>
          </a:p>
          <a:p>
            <a:r>
              <a:rPr lang="is-IS" sz="1600" dirty="0">
                <a:solidFill>
                  <a:srgbClr val="000000"/>
                </a:solidFill>
                <a:latin typeface="courier"/>
              </a:rPr>
              <a:t>s4 = rand(1000,1);</a:t>
            </a:r>
          </a:p>
          <a:p>
            <a:r>
              <a:rPr lang="is-IS" sz="1600" dirty="0">
                <a:solidFill>
                  <a:srgbClr val="000000"/>
                </a:solidFill>
                <a:latin typeface="courier"/>
              </a:rPr>
              <a:t>s5 = 4*s4+rand(1000,1);</a:t>
            </a:r>
          </a:p>
          <a:p>
            <a:r>
              <a:rPr lang="is-IS" sz="1600" dirty="0">
                <a:solidFill>
                  <a:srgbClr val="000000"/>
                </a:solidFill>
                <a:latin typeface="courier"/>
              </a:rPr>
              <a:t>s6 = rand(1000,1)</a:t>
            </a:r>
            <a:r>
              <a:rPr lang="is-IS" sz="1600" dirty="0" smtClean="0">
                <a:solidFill>
                  <a:srgbClr val="000000"/>
                </a:solidFill>
                <a:latin typeface="courier"/>
              </a:rPr>
              <a:t>;</a:t>
            </a:r>
          </a:p>
          <a:p>
            <a:endParaRPr lang="is-IS" sz="1600" dirty="0">
              <a:solidFill>
                <a:srgbClr val="000000"/>
              </a:solidFill>
              <a:latin typeface="courier"/>
            </a:endParaRPr>
          </a:p>
          <a:p>
            <a:r>
              <a:rPr lang="en-US" sz="16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600" dirty="0" smtClean="0">
                <a:solidFill>
                  <a:srgbClr val="228B22"/>
                </a:solidFill>
                <a:latin typeface="courier"/>
              </a:rPr>
              <a:t>compute </a:t>
            </a:r>
            <a:r>
              <a:rPr lang="en-US" sz="1600" dirty="0">
                <a:solidFill>
                  <a:srgbClr val="228B22"/>
                </a:solidFill>
                <a:latin typeface="courier"/>
              </a:rPr>
              <a:t>correlation matrix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"/>
              </a:rPr>
              <a:t>C = </a:t>
            </a:r>
            <a:r>
              <a:rPr lang="es-ES_tradnl" sz="1600" dirty="0" err="1">
                <a:solidFill>
                  <a:srgbClr val="000000"/>
                </a:solidFill>
                <a:latin typeface="courier"/>
              </a:rPr>
              <a:t>corrcoef</a:t>
            </a:r>
            <a:r>
              <a:rPr lang="es-ES_tradnl" sz="1600" dirty="0">
                <a:solidFill>
                  <a:srgbClr val="000000"/>
                </a:solidFill>
                <a:latin typeface="courier"/>
              </a:rPr>
              <a:t>( [s1,s2,s3,s4,s5,s6] );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"/>
              </a:rPr>
              <a:t>C = </a:t>
            </a:r>
            <a:r>
              <a:rPr lang="pt-BR" sz="1600" dirty="0" err="1">
                <a:solidFill>
                  <a:srgbClr val="000000"/>
                </a:solidFill>
                <a:latin typeface="courier"/>
              </a:rPr>
              <a:t>abs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(C)</a:t>
            </a:r>
            <a:r>
              <a:rPr lang="pt-BR" sz="1600" dirty="0" smtClean="0">
                <a:solidFill>
                  <a:srgbClr val="000000"/>
                </a:solidFill>
                <a:latin typeface="courier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"/>
            </a:endParaRPr>
          </a:p>
          <a:p>
            <a:r>
              <a:rPr lang="pt-BR" sz="1600" dirty="0" smtClean="0">
                <a:solidFill>
                  <a:srgbClr val="008000"/>
                </a:solidFill>
                <a:latin typeface="courier"/>
              </a:rPr>
              <a:t>% </a:t>
            </a:r>
            <a:r>
              <a:rPr lang="pt-BR" sz="1600" dirty="0" err="1">
                <a:solidFill>
                  <a:srgbClr val="008000"/>
                </a:solidFill>
                <a:latin typeface="courier"/>
              </a:rPr>
              <a:t>eigenvalues</a:t>
            </a:r>
            <a:r>
              <a:rPr lang="pt-BR" sz="1600" dirty="0">
                <a:solidFill>
                  <a:srgbClr val="008000"/>
                </a:solidFill>
                <a:latin typeface="courier"/>
              </a:rPr>
              <a:t> </a:t>
            </a:r>
            <a:r>
              <a:rPr lang="pt-BR" sz="1600" dirty="0" err="1">
                <a:solidFill>
                  <a:srgbClr val="008000"/>
                </a:solidFill>
                <a:latin typeface="courier"/>
              </a:rPr>
              <a:t>of</a:t>
            </a:r>
            <a:r>
              <a:rPr lang="pt-BR" sz="1600" dirty="0">
                <a:solidFill>
                  <a:srgbClr val="008000"/>
                </a:solidFill>
                <a:latin typeface="courier"/>
              </a:rPr>
              <a:t> </a:t>
            </a:r>
            <a:r>
              <a:rPr lang="pt-BR" sz="1600" dirty="0" err="1">
                <a:solidFill>
                  <a:srgbClr val="008000"/>
                </a:solidFill>
                <a:latin typeface="courier"/>
              </a:rPr>
              <a:t>correlation</a:t>
            </a:r>
            <a:r>
              <a:rPr lang="pt-BR" sz="1600" dirty="0">
                <a:solidFill>
                  <a:srgbClr val="008000"/>
                </a:solidFill>
                <a:latin typeface="courier"/>
              </a:rPr>
              <a:t> </a:t>
            </a:r>
            <a:r>
              <a:rPr lang="pt-BR" sz="1600" dirty="0" err="1">
                <a:solidFill>
                  <a:srgbClr val="008000"/>
                </a:solidFill>
                <a:latin typeface="courier"/>
              </a:rPr>
              <a:t>matrix</a:t>
            </a:r>
            <a:endParaRPr lang="pt-BR" sz="1600" dirty="0">
              <a:solidFill>
                <a:srgbClr val="008000"/>
              </a:solidFill>
              <a:latin typeface="courier"/>
            </a:endParaRPr>
          </a:p>
          <a:p>
            <a:r>
              <a:rPr lang="pt-BR" sz="1600" dirty="0">
                <a:solidFill>
                  <a:srgbClr val="000000"/>
                </a:solidFill>
                <a:latin typeface="courier"/>
              </a:rPr>
              <a:t>lambda = </a:t>
            </a:r>
            <a:r>
              <a:rPr lang="pt-BR" sz="1600" dirty="0" err="1">
                <a:solidFill>
                  <a:srgbClr val="000000"/>
                </a:solidFill>
                <a:latin typeface="courier"/>
              </a:rPr>
              <a:t>eig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(C);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"/>
              </a:rPr>
              <a:t>lambda= </a:t>
            </a:r>
            <a:r>
              <a:rPr lang="pt-BR" sz="1600" dirty="0" err="1">
                <a:solidFill>
                  <a:srgbClr val="000000"/>
                </a:solidFill>
                <a:latin typeface="courier"/>
              </a:rPr>
              <a:t>abs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(lambda);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"/>
              </a:rPr>
              <a:t>lambda= </a:t>
            </a:r>
            <a:r>
              <a:rPr lang="pt-BR" sz="1600" dirty="0" err="1">
                <a:solidFill>
                  <a:srgbClr val="000000"/>
                </a:solidFill>
                <a:latin typeface="courier"/>
              </a:rPr>
              <a:t>sort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(lambda);</a:t>
            </a:r>
          </a:p>
          <a:p>
            <a:endParaRPr lang="pt-BR" sz="1600" dirty="0" smtClean="0">
              <a:solidFill>
                <a:srgbClr val="000000"/>
              </a:solidFill>
              <a:latin typeface="courier"/>
            </a:endParaRPr>
          </a:p>
          <a:p>
            <a:r>
              <a:rPr lang="pt-BR" sz="1600" dirty="0" smtClean="0">
                <a:solidFill>
                  <a:srgbClr val="008000"/>
                </a:solidFill>
                <a:latin typeface="courier"/>
              </a:rPr>
              <a:t>% </a:t>
            </a:r>
            <a:r>
              <a:rPr lang="pt-BR" sz="1600" dirty="0" err="1" smtClean="0">
                <a:solidFill>
                  <a:srgbClr val="008000"/>
                </a:solidFill>
                <a:latin typeface="courier"/>
              </a:rPr>
              <a:t>plot</a:t>
            </a:r>
            <a:endParaRPr lang="pt-BR" sz="1600" dirty="0" smtClean="0">
              <a:solidFill>
                <a:srgbClr val="008000"/>
              </a:solidFill>
              <a:latin typeface="courier"/>
            </a:endParaRPr>
          </a:p>
          <a:p>
            <a:r>
              <a:rPr lang="pt-BR" sz="1600" dirty="0" err="1" smtClean="0">
                <a:solidFill>
                  <a:srgbClr val="000000"/>
                </a:solidFill>
                <a:latin typeface="courier"/>
              </a:rPr>
              <a:t>subplot</a:t>
            </a:r>
            <a:r>
              <a:rPr lang="pt-BR" sz="1600" dirty="0" smtClean="0">
                <a:solidFill>
                  <a:srgbClr val="000000"/>
                </a:solidFill>
                <a:latin typeface="courier"/>
              </a:rPr>
              <a:t>(2,1,1); </a:t>
            </a:r>
            <a:r>
              <a:rPr lang="pt-BR" sz="1600" dirty="0" err="1" smtClean="0">
                <a:solidFill>
                  <a:srgbClr val="000000"/>
                </a:solidFill>
                <a:latin typeface="courier"/>
              </a:rPr>
              <a:t>imagesc</a:t>
            </a:r>
            <a:r>
              <a:rPr lang="pt-BR" sz="1600" dirty="0" smtClean="0">
                <a:solidFill>
                  <a:srgbClr val="000000"/>
                </a:solidFill>
                <a:latin typeface="courier"/>
              </a:rPr>
              <a:t>(C)</a:t>
            </a:r>
            <a:endParaRPr lang="pt-BR" sz="1600" dirty="0">
              <a:solidFill>
                <a:srgbClr val="000000"/>
              </a:solidFill>
              <a:latin typeface="courier"/>
            </a:endParaRPr>
          </a:p>
          <a:p>
            <a:r>
              <a:rPr lang="pt-BR" sz="1600" dirty="0" err="1" smtClean="0">
                <a:solidFill>
                  <a:srgbClr val="000000"/>
                </a:solidFill>
                <a:latin typeface="courier"/>
              </a:rPr>
              <a:t>subplot</a:t>
            </a:r>
            <a:r>
              <a:rPr lang="pt-BR" sz="1600" dirty="0" smtClean="0">
                <a:solidFill>
                  <a:srgbClr val="000000"/>
                </a:solidFill>
                <a:latin typeface="courier"/>
              </a:rPr>
              <a:t>(2,1,2); </a:t>
            </a:r>
            <a:r>
              <a:rPr lang="pt-BR" sz="1600" dirty="0">
                <a:solidFill>
                  <a:srgbClr val="000000"/>
                </a:solidFill>
                <a:latin typeface="courier"/>
              </a:rPr>
              <a:t>bar(lambda)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793" y="609600"/>
            <a:ext cx="32512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8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1739900"/>
            <a:ext cx="7886700" cy="3378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69893" y="5884923"/>
            <a:ext cx="1745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spikedmath.com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1851" y="380330"/>
            <a:ext cx="609209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Thank you for your attention !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US" sz="2800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2729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515407" y="270784"/>
            <a:ext cx="846558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</a:rPr>
              <a:t>Definition of  a </a:t>
            </a:r>
            <a:r>
              <a:rPr lang="en-US" u="sng" dirty="0" smtClean="0">
                <a:solidFill>
                  <a:srgbClr val="0000FF"/>
                </a:solidFill>
              </a:rPr>
              <a:t>graph</a:t>
            </a:r>
            <a:endParaRPr lang="en-US" u="sng" dirty="0">
              <a:solidFill>
                <a:srgbClr val="0000FF"/>
              </a:solidFill>
            </a:endParaRPr>
          </a:p>
          <a:p>
            <a:endParaRPr lang="en-US" u="sng" dirty="0">
              <a:solidFill>
                <a:srgbClr val="0000FF"/>
              </a:solidFill>
            </a:endParaRPr>
          </a:p>
          <a:p>
            <a:endParaRPr lang="en-US" u="sng" dirty="0">
              <a:solidFill>
                <a:srgbClr val="0000FF"/>
              </a:solidFill>
            </a:endParaRPr>
          </a:p>
          <a:p>
            <a:r>
              <a:rPr lang="en-US" dirty="0"/>
              <a:t>A </a:t>
            </a:r>
            <a:r>
              <a:rPr lang="en-US" b="1" dirty="0"/>
              <a:t>graph</a:t>
            </a:r>
            <a:r>
              <a:rPr lang="en-US" dirty="0"/>
              <a:t> </a:t>
            </a:r>
            <a:r>
              <a:rPr lang="en-US" dirty="0" smtClean="0"/>
              <a:t>is :</a:t>
            </a:r>
            <a:endParaRPr lang="en-US" dirty="0"/>
          </a:p>
          <a:p>
            <a:endParaRPr lang="en-US" dirty="0"/>
          </a:p>
          <a:p>
            <a:r>
              <a:rPr lang="en-US" dirty="0"/>
              <a:t>	- </a:t>
            </a:r>
            <a:r>
              <a:rPr lang="en-US" dirty="0" smtClean="0"/>
              <a:t>a collection of objects, </a:t>
            </a:r>
            <a:r>
              <a:rPr lang="en-US" dirty="0"/>
              <a:t>called </a:t>
            </a:r>
            <a:r>
              <a:rPr lang="en-US" b="1" dirty="0" smtClean="0"/>
              <a:t>nodes </a:t>
            </a:r>
            <a:r>
              <a:rPr lang="en-US" dirty="0" smtClean="0"/>
              <a:t>(vertex/vertices)</a:t>
            </a:r>
            <a:endParaRPr lang="en-US" dirty="0"/>
          </a:p>
          <a:p>
            <a:endParaRPr lang="en-US" dirty="0"/>
          </a:p>
          <a:p>
            <a:r>
              <a:rPr lang="en-US" dirty="0"/>
              <a:t>	- </a:t>
            </a:r>
            <a:r>
              <a:rPr lang="en-US" dirty="0" smtClean="0"/>
              <a:t>a </a:t>
            </a:r>
            <a:r>
              <a:rPr lang="en-US" dirty="0"/>
              <a:t>set </a:t>
            </a:r>
            <a:r>
              <a:rPr lang="en-US" dirty="0" smtClean="0"/>
              <a:t>of connections between pairs of nodes, called </a:t>
            </a:r>
            <a:r>
              <a:rPr lang="en-US" b="1" dirty="0" smtClean="0"/>
              <a:t>links </a:t>
            </a:r>
            <a:r>
              <a:rPr lang="en-US" dirty="0" smtClean="0"/>
              <a:t>(or</a:t>
            </a:r>
            <a:r>
              <a:rPr lang="en-US" b="1" dirty="0" smtClean="0"/>
              <a:t> edges</a:t>
            </a:r>
            <a:r>
              <a:rPr lang="en-US" dirty="0" smtClean="0"/>
              <a:t>).</a:t>
            </a:r>
          </a:p>
          <a:p>
            <a:endParaRPr lang="en-US" b="1" dirty="0"/>
          </a:p>
          <a:p>
            <a:endParaRPr lang="en-US" b="1" dirty="0" smtClean="0">
              <a:latin typeface="Apple Symbols"/>
            </a:endParaRPr>
          </a:p>
          <a:p>
            <a:endParaRPr lang="en-US" b="1" dirty="0">
              <a:latin typeface="Apple Symbols"/>
            </a:endParaRPr>
          </a:p>
          <a:p>
            <a:endParaRPr lang="en-US" b="1" dirty="0" smtClean="0">
              <a:latin typeface="Apple Symbols"/>
            </a:endParaRPr>
          </a:p>
          <a:p>
            <a:r>
              <a:rPr lang="en-US" dirty="0" err="1" smtClean="0"/>
              <a:t>Ein</a:t>
            </a:r>
            <a:r>
              <a:rPr lang="en-US" dirty="0" smtClean="0"/>
              <a:t> </a:t>
            </a:r>
            <a:r>
              <a:rPr lang="en-US" b="1" dirty="0" smtClean="0"/>
              <a:t>Graph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	- </a:t>
            </a:r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Menge</a:t>
            </a:r>
            <a:r>
              <a:rPr lang="en-US" dirty="0" smtClean="0"/>
              <a:t> von </a:t>
            </a:r>
            <a:r>
              <a:rPr lang="en-US" dirty="0" err="1" smtClean="0"/>
              <a:t>Objekten</a:t>
            </a:r>
            <a:r>
              <a:rPr lang="en-US" dirty="0" smtClean="0"/>
              <a:t> = </a:t>
            </a:r>
            <a:r>
              <a:rPr lang="en-US" b="1" dirty="0" err="1" smtClean="0"/>
              <a:t>Knoten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-</a:t>
            </a:r>
            <a:r>
              <a:rPr lang="en-US" dirty="0" err="1" smtClean="0"/>
              <a:t>Verbindungen</a:t>
            </a:r>
            <a:r>
              <a:rPr lang="en-US" dirty="0" smtClean="0"/>
              <a:t> </a:t>
            </a:r>
            <a:r>
              <a:rPr lang="en-US" dirty="0" err="1" smtClean="0"/>
              <a:t>zwischen</a:t>
            </a:r>
            <a:r>
              <a:rPr lang="en-US" dirty="0" smtClean="0"/>
              <a:t> </a:t>
            </a:r>
            <a:r>
              <a:rPr lang="en-US" dirty="0" err="1" smtClean="0"/>
              <a:t>diesen</a:t>
            </a:r>
            <a:r>
              <a:rPr lang="en-US" dirty="0" smtClean="0"/>
              <a:t> </a:t>
            </a:r>
            <a:r>
              <a:rPr lang="en-US" dirty="0" err="1" smtClean="0"/>
              <a:t>Objekten</a:t>
            </a:r>
            <a:r>
              <a:rPr lang="en-US" dirty="0" smtClean="0"/>
              <a:t> = </a:t>
            </a:r>
            <a:r>
              <a:rPr lang="en-US" b="1" dirty="0" err="1" smtClean="0"/>
              <a:t>Kanten</a:t>
            </a:r>
            <a:endParaRPr lang="en-US" b="1" dirty="0"/>
          </a:p>
          <a:p>
            <a:endParaRPr lang="en-US" b="1" dirty="0"/>
          </a:p>
          <a:p>
            <a:endParaRPr lang="en-US" b="1" dirty="0">
              <a:latin typeface="Apple Symbols"/>
            </a:endParaRPr>
          </a:p>
          <a:p>
            <a:endParaRPr lang="en-US" b="1" dirty="0">
              <a:latin typeface="Apple Symbols"/>
            </a:endParaRPr>
          </a:p>
        </p:txBody>
      </p:sp>
    </p:spTree>
    <p:extLst>
      <p:ext uri="{BB962C8B-B14F-4D97-AF65-F5344CB8AC3E}">
        <p14:creationId xmlns:p14="http://schemas.microsoft.com/office/powerpoint/2010/main" val="255062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515407" y="270784"/>
            <a:ext cx="8465586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</a:rPr>
              <a:t>Definition of  a </a:t>
            </a:r>
            <a:r>
              <a:rPr lang="en-US" u="sng" dirty="0" smtClean="0">
                <a:solidFill>
                  <a:srgbClr val="0000FF"/>
                </a:solidFill>
              </a:rPr>
              <a:t>graph</a:t>
            </a:r>
            <a:endParaRPr lang="en-US" u="sng" dirty="0">
              <a:solidFill>
                <a:srgbClr val="0000FF"/>
              </a:solidFill>
            </a:endParaRPr>
          </a:p>
          <a:p>
            <a:endParaRPr lang="en-US" u="sng" dirty="0">
              <a:solidFill>
                <a:srgbClr val="0000FF"/>
              </a:solidFill>
            </a:endParaRPr>
          </a:p>
          <a:p>
            <a:endParaRPr lang="en-US" u="sng" dirty="0">
              <a:solidFill>
                <a:srgbClr val="0000FF"/>
              </a:solidFill>
            </a:endParaRPr>
          </a:p>
          <a:p>
            <a:r>
              <a:rPr lang="en-US" dirty="0"/>
              <a:t>A </a:t>
            </a:r>
            <a:r>
              <a:rPr lang="en-US" b="1" dirty="0"/>
              <a:t>graph</a:t>
            </a:r>
            <a:r>
              <a:rPr lang="en-US" dirty="0"/>
              <a:t> </a:t>
            </a:r>
            <a:r>
              <a:rPr lang="en-US" dirty="0" smtClean="0"/>
              <a:t>is :</a:t>
            </a:r>
            <a:endParaRPr lang="en-US" dirty="0"/>
          </a:p>
          <a:p>
            <a:endParaRPr lang="en-US" dirty="0"/>
          </a:p>
          <a:p>
            <a:r>
              <a:rPr lang="en-US" dirty="0"/>
              <a:t>	- </a:t>
            </a:r>
            <a:r>
              <a:rPr lang="en-US" dirty="0" smtClean="0"/>
              <a:t>a collection of objects, </a:t>
            </a:r>
            <a:r>
              <a:rPr lang="en-US" dirty="0"/>
              <a:t>called </a:t>
            </a:r>
            <a:r>
              <a:rPr lang="en-US" b="1" dirty="0"/>
              <a:t>vertices</a:t>
            </a:r>
            <a:r>
              <a:rPr lang="en-US" dirty="0"/>
              <a:t> or </a:t>
            </a:r>
            <a:r>
              <a:rPr lang="en-US" b="1" dirty="0"/>
              <a:t>nodes</a:t>
            </a:r>
          </a:p>
          <a:p>
            <a:endParaRPr lang="en-US" dirty="0"/>
          </a:p>
          <a:p>
            <a:r>
              <a:rPr lang="en-US" dirty="0"/>
              <a:t>	- </a:t>
            </a:r>
            <a:r>
              <a:rPr lang="en-US" dirty="0" smtClean="0"/>
              <a:t>a </a:t>
            </a:r>
            <a:r>
              <a:rPr lang="en-US" dirty="0"/>
              <a:t>set </a:t>
            </a:r>
            <a:r>
              <a:rPr lang="en-US" dirty="0" smtClean="0"/>
              <a:t>of connections between pairs of nodes, called </a:t>
            </a:r>
            <a:r>
              <a:rPr lang="en-US" b="1" dirty="0" smtClean="0"/>
              <a:t>edges</a:t>
            </a:r>
            <a:r>
              <a:rPr lang="en-US" dirty="0" smtClean="0"/>
              <a:t> or </a:t>
            </a:r>
            <a:r>
              <a:rPr lang="en-US" b="1" dirty="0" smtClean="0"/>
              <a:t>links.</a:t>
            </a:r>
          </a:p>
          <a:p>
            <a:endParaRPr lang="en-US" b="1" dirty="0"/>
          </a:p>
          <a:p>
            <a:endParaRPr lang="en-US" b="1" dirty="0">
              <a:latin typeface="Apple Symbols"/>
            </a:endParaRPr>
          </a:p>
          <a:p>
            <a:endParaRPr lang="en-US" b="1" dirty="0">
              <a:latin typeface="Apple Symbols"/>
            </a:endParaRPr>
          </a:p>
          <a:p>
            <a:r>
              <a:rPr lang="en-US" i="1" dirty="0">
                <a:solidFill>
                  <a:srgbClr val="0000FF"/>
                </a:solidFill>
              </a:rPr>
              <a:t>Example</a:t>
            </a:r>
          </a:p>
          <a:p>
            <a:endParaRPr lang="en-US" u="sng" dirty="0">
              <a:solidFill>
                <a:srgbClr val="0000FF"/>
              </a:solidFill>
            </a:endParaRPr>
          </a:p>
          <a:p>
            <a:endParaRPr lang="en-US" dirty="0"/>
          </a:p>
          <a:p>
            <a:r>
              <a:rPr lang="en-US" dirty="0" smtClean="0"/>
              <a:t>V </a:t>
            </a:r>
            <a:r>
              <a:rPr lang="en-US" dirty="0"/>
              <a:t>= {1, 2, 3, 4}</a:t>
            </a:r>
            <a:endParaRPr lang="en-US" b="1" dirty="0"/>
          </a:p>
          <a:p>
            <a:endParaRPr lang="en-US" dirty="0"/>
          </a:p>
          <a:p>
            <a:r>
              <a:rPr lang="en-US" dirty="0" smtClean="0"/>
              <a:t>E </a:t>
            </a:r>
            <a:r>
              <a:rPr lang="en-US" dirty="0"/>
              <a:t>= </a:t>
            </a:r>
            <a:r>
              <a:rPr lang="en-US" dirty="0" smtClean="0"/>
              <a:t>{ (</a:t>
            </a:r>
            <a:r>
              <a:rPr lang="en-US" dirty="0"/>
              <a:t>1,2), (1,3), (1,4),</a:t>
            </a:r>
          </a:p>
          <a:p>
            <a:r>
              <a:rPr lang="en-US" dirty="0"/>
              <a:t>		 (2,3), (2,4), (3,4</a:t>
            </a:r>
            <a:r>
              <a:rPr lang="en-US" dirty="0" smtClean="0"/>
              <a:t>) }</a:t>
            </a:r>
            <a:endParaRPr lang="en-US" dirty="0">
              <a:latin typeface="Apple Symbols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43389" y="3967390"/>
            <a:ext cx="430906" cy="430906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141129" y="3972370"/>
            <a:ext cx="430906" cy="43090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848369" y="5299150"/>
            <a:ext cx="430906" cy="430906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146109" y="5304130"/>
            <a:ext cx="430906" cy="43090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3" idx="4"/>
            <a:endCxn id="6" idx="0"/>
          </p:cNvCxnSpPr>
          <p:nvPr/>
        </p:nvCxnSpPr>
        <p:spPr>
          <a:xfrm>
            <a:off x="4058842" y="4398296"/>
            <a:ext cx="4980" cy="9008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" idx="6"/>
            <a:endCxn id="4" idx="2"/>
          </p:cNvCxnSpPr>
          <p:nvPr/>
        </p:nvCxnSpPr>
        <p:spPr>
          <a:xfrm>
            <a:off x="4274295" y="4182843"/>
            <a:ext cx="866834" cy="4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3" idx="5"/>
            <a:endCxn id="7" idx="1"/>
          </p:cNvCxnSpPr>
          <p:nvPr/>
        </p:nvCxnSpPr>
        <p:spPr>
          <a:xfrm>
            <a:off x="4211190" y="4335191"/>
            <a:ext cx="998024" cy="10320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" idx="4"/>
            <a:endCxn id="7" idx="0"/>
          </p:cNvCxnSpPr>
          <p:nvPr/>
        </p:nvCxnSpPr>
        <p:spPr>
          <a:xfrm>
            <a:off x="5356582" y="4403276"/>
            <a:ext cx="4980" cy="9008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4" idx="3"/>
            <a:endCxn id="6" idx="7"/>
          </p:cNvCxnSpPr>
          <p:nvPr/>
        </p:nvCxnSpPr>
        <p:spPr>
          <a:xfrm flipH="1">
            <a:off x="4216170" y="4340171"/>
            <a:ext cx="988064" cy="10220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2"/>
            <a:endCxn id="6" idx="6"/>
          </p:cNvCxnSpPr>
          <p:nvPr/>
        </p:nvCxnSpPr>
        <p:spPr>
          <a:xfrm flipH="1" flipV="1">
            <a:off x="4279275" y="5514603"/>
            <a:ext cx="866834" cy="4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56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515407" y="270784"/>
            <a:ext cx="8465586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</a:rPr>
              <a:t>Definition of  a </a:t>
            </a:r>
            <a:r>
              <a:rPr lang="en-US" u="sng" dirty="0" smtClean="0">
                <a:solidFill>
                  <a:srgbClr val="0000FF"/>
                </a:solidFill>
              </a:rPr>
              <a:t>graph</a:t>
            </a:r>
            <a:endParaRPr lang="en-US" u="sng" dirty="0">
              <a:solidFill>
                <a:srgbClr val="0000FF"/>
              </a:solidFill>
            </a:endParaRPr>
          </a:p>
          <a:p>
            <a:endParaRPr lang="en-US" u="sng" dirty="0">
              <a:solidFill>
                <a:srgbClr val="0000FF"/>
              </a:solidFill>
            </a:endParaRPr>
          </a:p>
          <a:p>
            <a:endParaRPr lang="en-US" u="sng" dirty="0">
              <a:solidFill>
                <a:srgbClr val="0000FF"/>
              </a:solidFill>
            </a:endParaRPr>
          </a:p>
          <a:p>
            <a:r>
              <a:rPr lang="en-US" dirty="0"/>
              <a:t>A </a:t>
            </a:r>
            <a:r>
              <a:rPr lang="en-US" b="1" dirty="0"/>
              <a:t>graph</a:t>
            </a:r>
            <a:r>
              <a:rPr lang="en-US" dirty="0"/>
              <a:t> </a:t>
            </a:r>
            <a:r>
              <a:rPr lang="en-US" dirty="0" smtClean="0"/>
              <a:t>is :</a:t>
            </a:r>
            <a:endParaRPr lang="en-US" dirty="0"/>
          </a:p>
          <a:p>
            <a:endParaRPr lang="en-US" dirty="0"/>
          </a:p>
          <a:p>
            <a:r>
              <a:rPr lang="en-US" dirty="0"/>
              <a:t>	- </a:t>
            </a:r>
            <a:r>
              <a:rPr lang="en-US" dirty="0" smtClean="0"/>
              <a:t>a </a:t>
            </a:r>
            <a:r>
              <a:rPr lang="en-US" dirty="0"/>
              <a:t>collection </a:t>
            </a:r>
            <a:r>
              <a:rPr lang="en-US" dirty="0" smtClean="0"/>
              <a:t>of objects, </a:t>
            </a:r>
            <a:r>
              <a:rPr lang="en-US" dirty="0"/>
              <a:t>called </a:t>
            </a:r>
            <a:r>
              <a:rPr lang="en-US" b="1" dirty="0"/>
              <a:t>vertices</a:t>
            </a:r>
            <a:r>
              <a:rPr lang="en-US" dirty="0"/>
              <a:t> or </a:t>
            </a:r>
            <a:r>
              <a:rPr lang="en-US" b="1" dirty="0"/>
              <a:t>nodes</a:t>
            </a:r>
          </a:p>
          <a:p>
            <a:endParaRPr lang="en-US" dirty="0"/>
          </a:p>
          <a:p>
            <a:r>
              <a:rPr lang="en-US" dirty="0"/>
              <a:t>	- </a:t>
            </a:r>
            <a:r>
              <a:rPr lang="en-US" dirty="0" smtClean="0"/>
              <a:t>a </a:t>
            </a:r>
            <a:r>
              <a:rPr lang="en-US" dirty="0"/>
              <a:t>set </a:t>
            </a:r>
            <a:r>
              <a:rPr lang="en-US" dirty="0" smtClean="0"/>
              <a:t>of connections between pairs of nodes, called </a:t>
            </a:r>
            <a:r>
              <a:rPr lang="en-US" b="1" dirty="0" smtClean="0"/>
              <a:t>edges</a:t>
            </a:r>
            <a:r>
              <a:rPr lang="en-US" dirty="0" smtClean="0"/>
              <a:t> or </a:t>
            </a:r>
            <a:r>
              <a:rPr lang="en-US" b="1" dirty="0" smtClean="0"/>
              <a:t>links.</a:t>
            </a:r>
          </a:p>
          <a:p>
            <a:endParaRPr lang="en-US" b="1" dirty="0"/>
          </a:p>
          <a:p>
            <a:endParaRPr lang="en-US" b="1" dirty="0">
              <a:latin typeface="Apple Symbols"/>
            </a:endParaRPr>
          </a:p>
          <a:p>
            <a:endParaRPr lang="en-US" b="1" dirty="0">
              <a:latin typeface="Apple Symbols"/>
            </a:endParaRPr>
          </a:p>
          <a:p>
            <a:r>
              <a:rPr lang="en-US" i="1" dirty="0">
                <a:solidFill>
                  <a:srgbClr val="0000FF"/>
                </a:solidFill>
              </a:rPr>
              <a:t>Example</a:t>
            </a:r>
          </a:p>
          <a:p>
            <a:endParaRPr lang="en-US" u="sng" dirty="0">
              <a:solidFill>
                <a:srgbClr val="0000FF"/>
              </a:solidFill>
            </a:endParaRPr>
          </a:p>
          <a:p>
            <a:endParaRPr lang="en-US" dirty="0"/>
          </a:p>
          <a:p>
            <a:r>
              <a:rPr lang="en-US" dirty="0" smtClean="0"/>
              <a:t>V </a:t>
            </a:r>
            <a:r>
              <a:rPr lang="en-US" dirty="0"/>
              <a:t>= {1, 2, 3, 4}</a:t>
            </a:r>
            <a:endParaRPr lang="en-US" b="1" dirty="0"/>
          </a:p>
          <a:p>
            <a:endParaRPr lang="en-US" dirty="0"/>
          </a:p>
          <a:p>
            <a:r>
              <a:rPr lang="en-US" dirty="0" smtClean="0"/>
              <a:t>E </a:t>
            </a:r>
            <a:r>
              <a:rPr lang="en-US" dirty="0"/>
              <a:t>= </a:t>
            </a:r>
            <a:r>
              <a:rPr lang="en-US" dirty="0" smtClean="0"/>
              <a:t>{ (</a:t>
            </a:r>
            <a:r>
              <a:rPr lang="en-US" dirty="0"/>
              <a:t>1,2), (1,3), (1,4),</a:t>
            </a:r>
          </a:p>
          <a:p>
            <a:r>
              <a:rPr lang="en-US" dirty="0"/>
              <a:t>		 (2,3), (2,4), (3,4</a:t>
            </a:r>
            <a:r>
              <a:rPr lang="en-US" dirty="0" smtClean="0"/>
              <a:t>) }</a:t>
            </a:r>
          </a:p>
          <a:p>
            <a:endParaRPr lang="en-US" dirty="0">
              <a:latin typeface="Apple Symbols"/>
            </a:endParaRPr>
          </a:p>
          <a:p>
            <a:endParaRPr lang="en-US" dirty="0" smtClean="0">
              <a:latin typeface="Apple Symbols"/>
            </a:endParaRPr>
          </a:p>
          <a:p>
            <a:endParaRPr lang="en-US" dirty="0">
              <a:latin typeface="Apple Symbols"/>
            </a:endParaRPr>
          </a:p>
          <a:p>
            <a:r>
              <a:rPr lang="en-US" dirty="0" smtClean="0">
                <a:latin typeface="Apple Symbols"/>
              </a:rPr>
              <a:t>							</a:t>
            </a:r>
            <a:r>
              <a:rPr lang="en-US" dirty="0" smtClean="0">
                <a:solidFill>
                  <a:srgbClr val="FF0000"/>
                </a:solidFill>
                <a:latin typeface="Apple Symbols"/>
              </a:rPr>
              <a:t>Two different representation of the same graph !!</a:t>
            </a:r>
            <a:endParaRPr lang="en-US" dirty="0">
              <a:solidFill>
                <a:srgbClr val="FF0000"/>
              </a:solidFill>
              <a:latin typeface="Apple Symbols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43389" y="3967390"/>
            <a:ext cx="430906" cy="430906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141129" y="3972370"/>
            <a:ext cx="430906" cy="43090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848369" y="5299150"/>
            <a:ext cx="430906" cy="430906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146109" y="5304130"/>
            <a:ext cx="430906" cy="43090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>
            <a:stCxn id="3" idx="4"/>
            <a:endCxn id="6" idx="0"/>
          </p:cNvCxnSpPr>
          <p:nvPr/>
        </p:nvCxnSpPr>
        <p:spPr>
          <a:xfrm>
            <a:off x="4058842" y="4398296"/>
            <a:ext cx="4980" cy="9008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" idx="6"/>
            <a:endCxn id="4" idx="2"/>
          </p:cNvCxnSpPr>
          <p:nvPr/>
        </p:nvCxnSpPr>
        <p:spPr>
          <a:xfrm>
            <a:off x="4274295" y="4182843"/>
            <a:ext cx="866834" cy="4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3" idx="5"/>
            <a:endCxn id="7" idx="1"/>
          </p:cNvCxnSpPr>
          <p:nvPr/>
        </p:nvCxnSpPr>
        <p:spPr>
          <a:xfrm>
            <a:off x="4211190" y="4335191"/>
            <a:ext cx="998024" cy="10320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" idx="4"/>
            <a:endCxn id="7" idx="0"/>
          </p:cNvCxnSpPr>
          <p:nvPr/>
        </p:nvCxnSpPr>
        <p:spPr>
          <a:xfrm>
            <a:off x="5356582" y="4403276"/>
            <a:ext cx="4980" cy="9008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4" idx="3"/>
            <a:endCxn id="6" idx="7"/>
          </p:cNvCxnSpPr>
          <p:nvPr/>
        </p:nvCxnSpPr>
        <p:spPr>
          <a:xfrm flipH="1">
            <a:off x="4216170" y="4340171"/>
            <a:ext cx="988064" cy="10220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2"/>
            <a:endCxn id="6" idx="6"/>
          </p:cNvCxnSpPr>
          <p:nvPr/>
        </p:nvCxnSpPr>
        <p:spPr>
          <a:xfrm flipH="1" flipV="1">
            <a:off x="4279275" y="5514603"/>
            <a:ext cx="866834" cy="4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7186029" y="4617630"/>
            <a:ext cx="430906" cy="430906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186029" y="3761235"/>
            <a:ext cx="430906" cy="43090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30609" y="5299150"/>
            <a:ext cx="430906" cy="430906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28349" y="5304130"/>
            <a:ext cx="430906" cy="43090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14" idx="3"/>
            <a:endCxn id="16" idx="7"/>
          </p:cNvCxnSpPr>
          <p:nvPr/>
        </p:nvCxnSpPr>
        <p:spPr>
          <a:xfrm flipH="1">
            <a:off x="6898410" y="4985431"/>
            <a:ext cx="350724" cy="3768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4" idx="0"/>
            <a:endCxn id="15" idx="4"/>
          </p:cNvCxnSpPr>
          <p:nvPr/>
        </p:nvCxnSpPr>
        <p:spPr>
          <a:xfrm flipV="1">
            <a:off x="7401482" y="4192141"/>
            <a:ext cx="0" cy="4254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5"/>
            <a:endCxn id="17" idx="1"/>
          </p:cNvCxnSpPr>
          <p:nvPr/>
        </p:nvCxnSpPr>
        <p:spPr>
          <a:xfrm>
            <a:off x="7553830" y="4985431"/>
            <a:ext cx="337624" cy="3818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5" idx="5"/>
            <a:endCxn id="17" idx="0"/>
          </p:cNvCxnSpPr>
          <p:nvPr/>
        </p:nvCxnSpPr>
        <p:spPr>
          <a:xfrm>
            <a:off x="7553830" y="4129036"/>
            <a:ext cx="489972" cy="11750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5" idx="3"/>
            <a:endCxn id="16" idx="0"/>
          </p:cNvCxnSpPr>
          <p:nvPr/>
        </p:nvCxnSpPr>
        <p:spPr>
          <a:xfrm flipH="1">
            <a:off x="6746062" y="4129036"/>
            <a:ext cx="503072" cy="11701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7" idx="2"/>
            <a:endCxn id="16" idx="6"/>
          </p:cNvCxnSpPr>
          <p:nvPr/>
        </p:nvCxnSpPr>
        <p:spPr>
          <a:xfrm flipH="1" flipV="1">
            <a:off x="6961515" y="5514603"/>
            <a:ext cx="866834" cy="4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34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515407" y="270784"/>
            <a:ext cx="846558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Some definitions</a:t>
            </a:r>
            <a:endParaRPr lang="en-US" u="sng" dirty="0">
              <a:solidFill>
                <a:srgbClr val="0000FF"/>
              </a:solidFill>
            </a:endParaRPr>
          </a:p>
          <a:p>
            <a:endParaRPr lang="en-US" u="sng" dirty="0">
              <a:solidFill>
                <a:srgbClr val="0000FF"/>
              </a:solidFill>
            </a:endParaRPr>
          </a:p>
          <a:p>
            <a:endParaRPr lang="en-US" u="sng" dirty="0">
              <a:solidFill>
                <a:srgbClr val="0000FF"/>
              </a:solidFill>
            </a:endParaRPr>
          </a:p>
          <a:p>
            <a:r>
              <a:rPr lang="en-US" dirty="0"/>
              <a:t>A graph is </a:t>
            </a:r>
            <a:r>
              <a:rPr lang="en-US" b="1" dirty="0" smtClean="0"/>
              <a:t>directed</a:t>
            </a:r>
            <a:r>
              <a:rPr lang="en-US" dirty="0" smtClean="0"/>
              <a:t> (or </a:t>
            </a:r>
            <a:r>
              <a:rPr lang="en-US" b="1" dirty="0" smtClean="0"/>
              <a:t>oriented</a:t>
            </a:r>
            <a:r>
              <a:rPr lang="en-US" dirty="0" smtClean="0"/>
              <a:t>) if edges are arrows, i.e. (</a:t>
            </a:r>
            <a:r>
              <a:rPr lang="en-US" dirty="0" err="1" smtClean="0"/>
              <a:t>a,b</a:t>
            </a:r>
            <a:r>
              <a:rPr lang="en-US" dirty="0"/>
              <a:t>) </a:t>
            </a:r>
            <a:r>
              <a:rPr lang="en-US" dirty="0" smtClean="0"/>
              <a:t>≠ (</a:t>
            </a:r>
            <a:r>
              <a:rPr lang="en-US" dirty="0" err="1" smtClean="0"/>
              <a:t>b,a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A graph is </a:t>
            </a:r>
            <a:r>
              <a:rPr lang="en-US" b="1" dirty="0" smtClean="0"/>
              <a:t>weighted</a:t>
            </a:r>
            <a:r>
              <a:rPr lang="en-US" dirty="0" smtClean="0"/>
              <a:t> if a label (weight) is associated with each edge.</a:t>
            </a:r>
          </a:p>
          <a:p>
            <a:endParaRPr lang="en-US" dirty="0"/>
          </a:p>
          <a:p>
            <a:r>
              <a:rPr lang="en-US" dirty="0" smtClean="0"/>
              <a:t>A graph is </a:t>
            </a:r>
            <a:r>
              <a:rPr lang="en-US" b="1" dirty="0" smtClean="0"/>
              <a:t>connected</a:t>
            </a:r>
            <a:r>
              <a:rPr lang="en-US" dirty="0" smtClean="0"/>
              <a:t> if there is a path from </a:t>
            </a:r>
            <a:r>
              <a:rPr lang="en-US" dirty="0"/>
              <a:t>any </a:t>
            </a:r>
            <a:r>
              <a:rPr lang="en-US" dirty="0" smtClean="0"/>
              <a:t>node </a:t>
            </a:r>
            <a:r>
              <a:rPr lang="en-US" dirty="0"/>
              <a:t>to any other </a:t>
            </a:r>
            <a:r>
              <a:rPr lang="en-US" dirty="0" smtClean="0"/>
              <a:t>node.</a:t>
            </a:r>
            <a:endParaRPr lang="en-US" dirty="0"/>
          </a:p>
          <a:p>
            <a:r>
              <a:rPr lang="en-US" dirty="0"/>
              <a:t>	</a:t>
            </a:r>
            <a:endParaRPr lang="en-US" b="1" dirty="0">
              <a:latin typeface="Apple Symbols"/>
            </a:endParaRPr>
          </a:p>
          <a:p>
            <a:endParaRPr lang="en-US" b="1" dirty="0">
              <a:latin typeface="Apple Symbol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23934" y="4037838"/>
            <a:ext cx="430906" cy="430906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21674" y="4042818"/>
            <a:ext cx="430906" cy="43090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28914" y="5369598"/>
            <a:ext cx="430906" cy="430906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26654" y="5374578"/>
            <a:ext cx="430906" cy="43090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11" idx="4"/>
            <a:endCxn id="12" idx="6"/>
          </p:cNvCxnSpPr>
          <p:nvPr/>
        </p:nvCxnSpPr>
        <p:spPr>
          <a:xfrm rot="5400000">
            <a:off x="1142811" y="4490734"/>
            <a:ext cx="1111327" cy="1077307"/>
          </a:xfrm>
          <a:prstGeom prst="curvedConnector2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3589054" y="4037838"/>
            <a:ext cx="430906" cy="430906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886794" y="4042818"/>
            <a:ext cx="430906" cy="43090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94034" y="5369598"/>
            <a:ext cx="430906" cy="430906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891774" y="5374578"/>
            <a:ext cx="430906" cy="43090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/>
          <p:cNvCxnSpPr>
            <a:stCxn id="20" idx="4"/>
            <a:endCxn id="22" idx="0"/>
          </p:cNvCxnSpPr>
          <p:nvPr/>
        </p:nvCxnSpPr>
        <p:spPr>
          <a:xfrm>
            <a:off x="3804507" y="4468744"/>
            <a:ext cx="4980" cy="900854"/>
          </a:xfrm>
          <a:prstGeom prst="line">
            <a:avLst/>
          </a:prstGeom>
          <a:ln w="190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0" idx="6"/>
            <a:endCxn id="21" idx="2"/>
          </p:cNvCxnSpPr>
          <p:nvPr/>
        </p:nvCxnSpPr>
        <p:spPr>
          <a:xfrm>
            <a:off x="4019960" y="4253291"/>
            <a:ext cx="866834" cy="4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0" idx="5"/>
            <a:endCxn id="23" idx="1"/>
          </p:cNvCxnSpPr>
          <p:nvPr/>
        </p:nvCxnSpPr>
        <p:spPr>
          <a:xfrm>
            <a:off x="3956855" y="4405639"/>
            <a:ext cx="998024" cy="103204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1" idx="4"/>
            <a:endCxn id="23" idx="0"/>
          </p:cNvCxnSpPr>
          <p:nvPr/>
        </p:nvCxnSpPr>
        <p:spPr>
          <a:xfrm>
            <a:off x="5102247" y="4473724"/>
            <a:ext cx="4980" cy="9008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1" idx="3"/>
            <a:endCxn id="22" idx="7"/>
          </p:cNvCxnSpPr>
          <p:nvPr/>
        </p:nvCxnSpPr>
        <p:spPr>
          <a:xfrm flipH="1">
            <a:off x="3961835" y="4410619"/>
            <a:ext cx="988064" cy="102208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3" idx="2"/>
            <a:endCxn id="22" idx="6"/>
          </p:cNvCxnSpPr>
          <p:nvPr/>
        </p:nvCxnSpPr>
        <p:spPr>
          <a:xfrm flipH="1" flipV="1">
            <a:off x="4024940" y="5585051"/>
            <a:ext cx="866834" cy="49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0" idx="4"/>
            <a:endCxn id="12" idx="0"/>
          </p:cNvCxnSpPr>
          <p:nvPr/>
        </p:nvCxnSpPr>
        <p:spPr>
          <a:xfrm>
            <a:off x="939387" y="4468744"/>
            <a:ext cx="4980" cy="900854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11" idx="4"/>
            <a:endCxn id="13" idx="0"/>
          </p:cNvCxnSpPr>
          <p:nvPr/>
        </p:nvCxnSpPr>
        <p:spPr>
          <a:xfrm>
            <a:off x="2237127" y="4473724"/>
            <a:ext cx="4980" cy="900854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0" idx="7"/>
            <a:endCxn id="11" idx="1"/>
          </p:cNvCxnSpPr>
          <p:nvPr/>
        </p:nvCxnSpPr>
        <p:spPr>
          <a:xfrm rot="16200000" flipH="1">
            <a:off x="1585767" y="3606911"/>
            <a:ext cx="4980" cy="993044"/>
          </a:xfrm>
          <a:prstGeom prst="curvedConnector3">
            <a:avLst>
              <a:gd name="adj1" fmla="val -5857530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4"/>
            <a:endCxn id="12" idx="5"/>
          </p:cNvCxnSpPr>
          <p:nvPr/>
        </p:nvCxnSpPr>
        <p:spPr>
          <a:xfrm rot="5400000" flipH="1">
            <a:off x="1635368" y="5198746"/>
            <a:ext cx="68085" cy="1145392"/>
          </a:xfrm>
          <a:prstGeom prst="curvedConnector3">
            <a:avLst>
              <a:gd name="adj1" fmla="val -335757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1"/>
            <a:endCxn id="10" idx="5"/>
          </p:cNvCxnSpPr>
          <p:nvPr/>
        </p:nvCxnSpPr>
        <p:spPr>
          <a:xfrm flipH="1" flipV="1">
            <a:off x="1091735" y="4405639"/>
            <a:ext cx="998024" cy="1032044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11" idx="2"/>
            <a:endCxn id="10" idx="6"/>
          </p:cNvCxnSpPr>
          <p:nvPr/>
        </p:nvCxnSpPr>
        <p:spPr>
          <a:xfrm rot="10800000">
            <a:off x="1154840" y="4253291"/>
            <a:ext cx="866834" cy="498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12" idx="7"/>
            <a:endCxn id="11" idx="3"/>
          </p:cNvCxnSpPr>
          <p:nvPr/>
        </p:nvCxnSpPr>
        <p:spPr>
          <a:xfrm rot="5400000" flipH="1" flipV="1">
            <a:off x="1079705" y="4427629"/>
            <a:ext cx="1022084" cy="98806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3275553" y="473277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4261073" y="38531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4261073" y="564113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5090570" y="47327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4414848" y="4403853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4506288" y="510489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13" name="Oval 112"/>
          <p:cNvSpPr/>
          <p:nvPr/>
        </p:nvSpPr>
        <p:spPr>
          <a:xfrm>
            <a:off x="6342414" y="4178334"/>
            <a:ext cx="430906" cy="430906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7640154" y="4183314"/>
            <a:ext cx="430906" cy="43090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0" name="Straight Connector 60"/>
          <p:cNvCxnSpPr>
            <a:stCxn id="113" idx="7"/>
            <a:endCxn id="114" idx="1"/>
          </p:cNvCxnSpPr>
          <p:nvPr/>
        </p:nvCxnSpPr>
        <p:spPr>
          <a:xfrm rot="16200000" flipH="1">
            <a:off x="7204247" y="3747407"/>
            <a:ext cx="4980" cy="993044"/>
          </a:xfrm>
          <a:prstGeom prst="curvedConnector3">
            <a:avLst>
              <a:gd name="adj1" fmla="val -5857530"/>
            </a:avLst>
          </a:prstGeom>
          <a:ln w="12700" cmpd="sng">
            <a:solidFill>
              <a:schemeClr val="tx1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67"/>
          <p:cNvCxnSpPr>
            <a:stCxn id="114" idx="3"/>
            <a:endCxn id="113" idx="5"/>
          </p:cNvCxnSpPr>
          <p:nvPr/>
        </p:nvCxnSpPr>
        <p:spPr>
          <a:xfrm rot="5400000" flipH="1">
            <a:off x="7204247" y="4052103"/>
            <a:ext cx="4980" cy="993044"/>
          </a:xfrm>
          <a:prstGeom prst="curvedConnector3">
            <a:avLst>
              <a:gd name="adj1" fmla="val -13814157"/>
            </a:avLst>
          </a:prstGeom>
          <a:ln w="635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Oval 128"/>
          <p:cNvSpPr/>
          <p:nvPr/>
        </p:nvSpPr>
        <p:spPr>
          <a:xfrm>
            <a:off x="6405519" y="5309135"/>
            <a:ext cx="430906" cy="430906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7703259" y="5314115"/>
            <a:ext cx="430906" cy="43090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1" name="Straight Connector 61"/>
          <p:cNvCxnSpPr>
            <a:stCxn id="130" idx="4"/>
            <a:endCxn id="129" idx="5"/>
          </p:cNvCxnSpPr>
          <p:nvPr/>
        </p:nvCxnSpPr>
        <p:spPr>
          <a:xfrm rot="5400000" flipH="1">
            <a:off x="7311973" y="5138283"/>
            <a:ext cx="68085" cy="1145392"/>
          </a:xfrm>
          <a:prstGeom prst="curvedConnector3">
            <a:avLst>
              <a:gd name="adj1" fmla="val -335757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85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515407" y="270784"/>
            <a:ext cx="846558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Is the following graph</a:t>
            </a:r>
            <a:endParaRPr lang="en-US" u="sng" dirty="0">
              <a:solidFill>
                <a:srgbClr val="0000FF"/>
              </a:solidFill>
            </a:endParaRPr>
          </a:p>
          <a:p>
            <a:endParaRPr lang="en-US" u="sng" dirty="0">
              <a:solidFill>
                <a:srgbClr val="0000FF"/>
              </a:solidFill>
            </a:endParaRPr>
          </a:p>
          <a:p>
            <a:endParaRPr lang="en-US" u="sng" dirty="0">
              <a:solidFill>
                <a:srgbClr val="0000FF"/>
              </a:solidFill>
            </a:endParaRPr>
          </a:p>
          <a:p>
            <a:r>
              <a:rPr lang="en-US" b="1" dirty="0" smtClean="0"/>
              <a:t>directed</a:t>
            </a:r>
            <a:r>
              <a:rPr lang="en-US" dirty="0" smtClean="0"/>
              <a:t>  </a:t>
            </a:r>
            <a:r>
              <a:rPr lang="en-US" b="1" dirty="0" smtClean="0"/>
              <a:t>?</a:t>
            </a:r>
            <a:r>
              <a:rPr lang="en-US" dirty="0" smtClean="0"/>
              <a:t> i.e. (</a:t>
            </a:r>
            <a:r>
              <a:rPr lang="en-US" dirty="0" err="1" smtClean="0"/>
              <a:t>a,b</a:t>
            </a:r>
            <a:r>
              <a:rPr lang="en-US" dirty="0"/>
              <a:t>) </a:t>
            </a:r>
            <a:r>
              <a:rPr lang="en-US" dirty="0" smtClean="0"/>
              <a:t>≠ (</a:t>
            </a:r>
            <a:r>
              <a:rPr lang="en-US" dirty="0" err="1" smtClean="0"/>
              <a:t>b,a</a:t>
            </a:r>
            <a:r>
              <a:rPr lang="en-US" dirty="0" smtClean="0"/>
              <a:t>)   ?</a:t>
            </a:r>
          </a:p>
          <a:p>
            <a:endParaRPr lang="en-US" dirty="0"/>
          </a:p>
          <a:p>
            <a:r>
              <a:rPr lang="en-US" b="1" dirty="0" smtClean="0"/>
              <a:t>weighted</a:t>
            </a:r>
            <a:r>
              <a:rPr lang="en-US" dirty="0" smtClean="0"/>
              <a:t> </a:t>
            </a:r>
            <a:r>
              <a:rPr lang="en-US" b="1" dirty="0" smtClean="0"/>
              <a:t>?</a:t>
            </a:r>
            <a:r>
              <a:rPr lang="en-US" dirty="0" smtClean="0"/>
              <a:t> i.e. a label is associated with each edge?</a:t>
            </a:r>
          </a:p>
          <a:p>
            <a:endParaRPr lang="en-US" dirty="0"/>
          </a:p>
          <a:p>
            <a:r>
              <a:rPr lang="en-US" b="1" dirty="0" smtClean="0"/>
              <a:t>connected ?</a:t>
            </a:r>
            <a:r>
              <a:rPr lang="en-US" dirty="0" smtClean="0"/>
              <a:t> i.e. there is a path from </a:t>
            </a:r>
            <a:r>
              <a:rPr lang="en-US" dirty="0"/>
              <a:t>any </a:t>
            </a:r>
            <a:r>
              <a:rPr lang="en-US" dirty="0" smtClean="0"/>
              <a:t>node </a:t>
            </a:r>
            <a:r>
              <a:rPr lang="en-US" dirty="0"/>
              <a:t>to any other </a:t>
            </a:r>
            <a:r>
              <a:rPr lang="en-US" dirty="0" smtClean="0"/>
              <a:t>node?</a:t>
            </a:r>
            <a:endParaRPr lang="en-US" dirty="0"/>
          </a:p>
          <a:p>
            <a:r>
              <a:rPr lang="en-US" dirty="0"/>
              <a:t>	</a:t>
            </a:r>
            <a:endParaRPr lang="en-US" b="1" dirty="0">
              <a:latin typeface="Apple Symbols"/>
            </a:endParaRPr>
          </a:p>
          <a:p>
            <a:endParaRPr lang="en-US" b="1" dirty="0">
              <a:latin typeface="Apple Symbol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901" y="3232775"/>
            <a:ext cx="3963019" cy="26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515407" y="270784"/>
            <a:ext cx="8465586" cy="135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Representation using a matrix</a:t>
            </a:r>
            <a:endParaRPr lang="en-US" u="sng" dirty="0">
              <a:solidFill>
                <a:srgbClr val="0000FF"/>
              </a:solidFill>
            </a:endParaRPr>
          </a:p>
          <a:p>
            <a:endParaRPr lang="en-US" u="sng" dirty="0">
              <a:solidFill>
                <a:srgbClr val="0000FF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 smtClean="0"/>
              <a:t>A graph can be represented by a square table, the </a:t>
            </a:r>
            <a:r>
              <a:rPr lang="en-US" b="1" dirty="0"/>
              <a:t>adjacency</a:t>
            </a:r>
            <a:r>
              <a:rPr lang="en-US" dirty="0"/>
              <a:t> </a:t>
            </a:r>
            <a:r>
              <a:rPr lang="en-US" b="1" dirty="0" smtClean="0"/>
              <a:t>matrix</a:t>
            </a:r>
            <a:r>
              <a:rPr lang="en-US" dirty="0" smtClean="0"/>
              <a:t>, where</a:t>
            </a:r>
          </a:p>
          <a:p>
            <a:pPr>
              <a:lnSpc>
                <a:spcPct val="130000"/>
              </a:lnSpc>
            </a:pPr>
            <a:r>
              <a:rPr lang="en-US" i="1" dirty="0"/>
              <a:t>	</a:t>
            </a:r>
            <a:r>
              <a:rPr lang="en-US" i="1" dirty="0" smtClean="0"/>
              <a:t>(</a:t>
            </a:r>
            <a:r>
              <a:rPr lang="en-US" b="1" i="1" dirty="0" err="1" smtClean="0"/>
              <a:t>Adjazenzmatrix</a:t>
            </a:r>
            <a:r>
              <a:rPr lang="en-US" i="1" dirty="0" smtClean="0"/>
              <a:t>)</a:t>
            </a:r>
            <a:endParaRPr lang="en-US" b="1" dirty="0">
              <a:latin typeface="Apple Symbol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276139" y="2470216"/>
            <a:ext cx="430906" cy="430906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573879" y="2475196"/>
            <a:ext cx="430906" cy="43090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81119" y="3801976"/>
            <a:ext cx="430906" cy="430906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578859" y="3806956"/>
            <a:ext cx="430906" cy="43090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296130" y="4918160"/>
            <a:ext cx="430906" cy="430906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93870" y="4923140"/>
            <a:ext cx="430906" cy="43090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301110" y="6249920"/>
            <a:ext cx="430906" cy="430906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598850" y="6254900"/>
            <a:ext cx="430906" cy="430906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/>
          <p:cNvCxnSpPr>
            <a:stCxn id="20" idx="4"/>
            <a:endCxn id="22" idx="0"/>
          </p:cNvCxnSpPr>
          <p:nvPr/>
        </p:nvCxnSpPr>
        <p:spPr>
          <a:xfrm>
            <a:off x="1511583" y="5349066"/>
            <a:ext cx="4980" cy="900854"/>
          </a:xfrm>
          <a:prstGeom prst="line">
            <a:avLst/>
          </a:prstGeom>
          <a:ln w="190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0" idx="6"/>
            <a:endCxn id="21" idx="2"/>
          </p:cNvCxnSpPr>
          <p:nvPr/>
        </p:nvCxnSpPr>
        <p:spPr>
          <a:xfrm>
            <a:off x="1727036" y="5133613"/>
            <a:ext cx="866834" cy="49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0" idx="5"/>
            <a:endCxn id="23" idx="1"/>
          </p:cNvCxnSpPr>
          <p:nvPr/>
        </p:nvCxnSpPr>
        <p:spPr>
          <a:xfrm>
            <a:off x="1663931" y="5285961"/>
            <a:ext cx="998024" cy="103204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1" idx="4"/>
            <a:endCxn id="23" idx="0"/>
          </p:cNvCxnSpPr>
          <p:nvPr/>
        </p:nvCxnSpPr>
        <p:spPr>
          <a:xfrm>
            <a:off x="2809323" y="5354046"/>
            <a:ext cx="4980" cy="9008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1" idx="3"/>
            <a:endCxn id="22" idx="7"/>
          </p:cNvCxnSpPr>
          <p:nvPr/>
        </p:nvCxnSpPr>
        <p:spPr>
          <a:xfrm flipH="1">
            <a:off x="1668911" y="5290941"/>
            <a:ext cx="988064" cy="102208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3" idx="2"/>
            <a:endCxn id="22" idx="6"/>
          </p:cNvCxnSpPr>
          <p:nvPr/>
        </p:nvCxnSpPr>
        <p:spPr>
          <a:xfrm flipH="1" flipV="1">
            <a:off x="1732016" y="6465373"/>
            <a:ext cx="866834" cy="49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0" idx="4"/>
            <a:endCxn id="12" idx="0"/>
          </p:cNvCxnSpPr>
          <p:nvPr/>
        </p:nvCxnSpPr>
        <p:spPr>
          <a:xfrm>
            <a:off x="1491592" y="2901122"/>
            <a:ext cx="4980" cy="900854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0" idx="7"/>
            <a:endCxn id="11" idx="1"/>
          </p:cNvCxnSpPr>
          <p:nvPr/>
        </p:nvCxnSpPr>
        <p:spPr>
          <a:xfrm rot="16200000" flipH="1">
            <a:off x="2137972" y="2039289"/>
            <a:ext cx="4980" cy="993044"/>
          </a:xfrm>
          <a:prstGeom prst="curvedConnector3">
            <a:avLst>
              <a:gd name="adj1" fmla="val -5857530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12" idx="6"/>
          </p:cNvCxnSpPr>
          <p:nvPr/>
        </p:nvCxnSpPr>
        <p:spPr>
          <a:xfrm rot="10800000">
            <a:off x="1712025" y="4017429"/>
            <a:ext cx="866834" cy="498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3" idx="1"/>
            <a:endCxn id="10" idx="5"/>
          </p:cNvCxnSpPr>
          <p:nvPr/>
        </p:nvCxnSpPr>
        <p:spPr>
          <a:xfrm flipH="1" flipV="1">
            <a:off x="1643940" y="2838017"/>
            <a:ext cx="998024" cy="1032044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11" idx="2"/>
            <a:endCxn id="10" idx="6"/>
          </p:cNvCxnSpPr>
          <p:nvPr/>
        </p:nvCxnSpPr>
        <p:spPr>
          <a:xfrm rot="10800000">
            <a:off x="1707045" y="2685669"/>
            <a:ext cx="866834" cy="498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12" idx="7"/>
            <a:endCxn id="11" idx="3"/>
          </p:cNvCxnSpPr>
          <p:nvPr/>
        </p:nvCxnSpPr>
        <p:spPr>
          <a:xfrm rot="5400000" flipH="1" flipV="1">
            <a:off x="1631910" y="2860007"/>
            <a:ext cx="1022084" cy="98806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982629" y="561309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2061074" y="473349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2061074" y="647947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2797646" y="561309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2121924" y="5284175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2213364" y="598521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13104"/>
              </p:ext>
            </p:extLst>
          </p:nvPr>
        </p:nvGraphicFramePr>
        <p:xfrm>
          <a:off x="4905744" y="2570798"/>
          <a:ext cx="1547344" cy="15058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6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6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6461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61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61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461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975338"/>
              </p:ext>
            </p:extLst>
          </p:nvPr>
        </p:nvGraphicFramePr>
        <p:xfrm>
          <a:off x="4881213" y="5128269"/>
          <a:ext cx="1547344" cy="15058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6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6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6461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15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6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61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0.5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61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15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0.5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461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6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0</a:t>
                      </a:r>
                      <a:endParaRPr lang="en-US" sz="1300" dirty="0"/>
                    </a:p>
                  </a:txBody>
                  <a:tcPr marL="67338" marR="67338" marT="33669" marB="3366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57" name="Straight Connector 60"/>
          <p:cNvCxnSpPr>
            <a:stCxn id="13" idx="0"/>
            <a:endCxn id="13" idx="6"/>
          </p:cNvCxnSpPr>
          <p:nvPr/>
        </p:nvCxnSpPr>
        <p:spPr>
          <a:xfrm rot="16200000" flipH="1">
            <a:off x="2794311" y="3806956"/>
            <a:ext cx="215453" cy="215453"/>
          </a:xfrm>
          <a:prstGeom prst="curvedConnector4">
            <a:avLst>
              <a:gd name="adj1" fmla="val -106102"/>
              <a:gd name="adj2" fmla="val 206102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08327" y="3069101"/>
            <a:ext cx="70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from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431712" y="2442381"/>
            <a:ext cx="301660" cy="1625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FF0000"/>
                </a:solidFill>
              </a:rPr>
              <a:t>1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FF0000"/>
                </a:solidFill>
              </a:rPr>
              <a:t>2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FF0000"/>
                </a:solidFill>
              </a:rPr>
              <a:t>3</a:t>
            </a:r>
          </a:p>
          <a:p>
            <a:pPr>
              <a:lnSpc>
                <a:spcPct val="140000"/>
              </a:lnSpc>
            </a:pPr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39136" y="1852633"/>
            <a:ext cx="1435421" cy="687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i="1" dirty="0" smtClean="0">
                <a:solidFill>
                  <a:srgbClr val="FF0000"/>
                </a:solidFill>
              </a:rPr>
              <a:t>to</a:t>
            </a:r>
          </a:p>
          <a:p>
            <a:pPr algn="ctr">
              <a:lnSpc>
                <a:spcPct val="70000"/>
              </a:lnSpc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en-US" dirty="0" smtClean="0">
                <a:solidFill>
                  <a:srgbClr val="FF0000"/>
                </a:solidFill>
              </a:rPr>
              <a:t>1     2     3     4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0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/>
          <p:nvPr/>
        </p:nvSpPr>
        <p:spPr>
          <a:xfrm>
            <a:off x="515407" y="270784"/>
            <a:ext cx="5225504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alibri"/>
                <a:cs typeface="Calibri"/>
              </a:rPr>
              <a:t>Centrality : identifying "important" nodes in a graph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Original Graph</a:t>
            </a: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Degree Centrality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(</a:t>
            </a:r>
            <a:r>
              <a:rPr lang="en-US" i="1" dirty="0" smtClean="0">
                <a:latin typeface="Calibri"/>
                <a:cs typeface="Calibri"/>
              </a:rPr>
              <a:t>Grad</a:t>
            </a:r>
            <a:r>
              <a:rPr lang="en-US" dirty="0" smtClean="0">
                <a:latin typeface="Calibri"/>
                <a:cs typeface="Calibri"/>
              </a:rPr>
              <a:t>)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Eigenvector Centrality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388" y="1092037"/>
            <a:ext cx="2806700" cy="16383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388" y="2876357"/>
            <a:ext cx="2806700" cy="16383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142" y="4742620"/>
            <a:ext cx="2959714" cy="16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9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705</Words>
  <Application>Microsoft Office PowerPoint</Application>
  <PresentationFormat>Bildschirmpräsentation (4:3)</PresentationFormat>
  <Paragraphs>313</Paragraphs>
  <Slides>21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Apple Symbols</vt:lpstr>
      <vt:lpstr>Arial</vt:lpstr>
      <vt:lpstr>Calibri</vt:lpstr>
      <vt:lpstr>courier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no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Frederic Zubler</dc:creator>
  <cp:lastModifiedBy>Klopfenstein, Cornelia</cp:lastModifiedBy>
  <cp:revision>249</cp:revision>
  <dcterms:created xsi:type="dcterms:W3CDTF">2015-03-25T19:23:17Z</dcterms:created>
  <dcterms:modified xsi:type="dcterms:W3CDTF">2019-05-29T14:29:22Z</dcterms:modified>
</cp:coreProperties>
</file>