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60" r:id="rId3"/>
    <p:sldId id="275" r:id="rId4"/>
    <p:sldId id="257" r:id="rId5"/>
    <p:sldId id="270" r:id="rId6"/>
    <p:sldId id="271" r:id="rId7"/>
    <p:sldId id="278" r:id="rId8"/>
    <p:sldId id="287" r:id="rId9"/>
    <p:sldId id="288" r:id="rId10"/>
    <p:sldId id="272" r:id="rId11"/>
    <p:sldId id="273" r:id="rId12"/>
    <p:sldId id="277" r:id="rId13"/>
    <p:sldId id="276" r:id="rId14"/>
    <p:sldId id="279" r:id="rId15"/>
    <p:sldId id="28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04" autoAdjust="0"/>
  </p:normalViewPr>
  <p:slideViewPr>
    <p:cSldViewPr snapToGrid="0" snapToObjects="1">
      <p:cViewPr varScale="1">
        <p:scale>
          <a:sx n="94" d="100"/>
          <a:sy n="94" d="100"/>
        </p:scale>
        <p:origin x="20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10E7-919F-1949-939B-9E88884F1362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2AA66-4EB0-044C-87C6-F5454BA7E8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1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6A09-64E3-4341-A511-4FFB5814ED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3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6A09-64E3-4341-A511-4FFB5814ED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0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6A09-64E3-4341-A511-4FFB5814ED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0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6A09-64E3-4341-A511-4FFB5814ED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0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6A09-64E3-4341-A511-4FFB5814ED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0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6A09-64E3-4341-A511-4FFB5814ED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6A09-64E3-4341-A511-4FFB5814ED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HFO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probably</a:t>
            </a:r>
            <a:r>
              <a:rPr lang="de-CH" dirty="0" smtClean="0"/>
              <a:t> </a:t>
            </a:r>
            <a:r>
              <a:rPr lang="de-CH" dirty="0" err="1" smtClean="0"/>
              <a:t>produced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paramidal</a:t>
            </a:r>
            <a:r>
              <a:rPr lang="de-CH" dirty="0" smtClean="0"/>
              <a:t> </a:t>
            </a:r>
            <a:r>
              <a:rPr lang="de-CH" dirty="0" err="1" smtClean="0"/>
              <a:t>cells</a:t>
            </a:r>
            <a:r>
              <a:rPr lang="de-CH" dirty="0" smtClean="0"/>
              <a:t>. </a:t>
            </a:r>
            <a:r>
              <a:rPr lang="de-CH" dirty="0" err="1" smtClean="0"/>
              <a:t>Various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hypothesis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ones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dirty="0" smtClean="0"/>
              <a:t>: </a:t>
            </a:r>
            <a:r>
              <a:rPr lang="de-CH" dirty="0" err="1" smtClean="0"/>
              <a:t>synchronization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fast </a:t>
            </a:r>
            <a:r>
              <a:rPr lang="de-CH" dirty="0" err="1" smtClean="0"/>
              <a:t>firing</a:t>
            </a:r>
            <a:r>
              <a:rPr lang="de-CH" dirty="0" smtClean="0"/>
              <a:t> </a:t>
            </a:r>
            <a:r>
              <a:rPr lang="de-CH" dirty="0" err="1" smtClean="0"/>
              <a:t>among</a:t>
            </a:r>
            <a:r>
              <a:rPr lang="de-CH" dirty="0" smtClean="0"/>
              <a:t> </a:t>
            </a:r>
            <a:r>
              <a:rPr lang="de-CH" dirty="0" err="1" smtClean="0"/>
              <a:t>population</a:t>
            </a:r>
            <a:r>
              <a:rPr lang="de-CH" dirty="0" smtClean="0"/>
              <a:t> </a:t>
            </a:r>
            <a:r>
              <a:rPr lang="de-CH" dirty="0" err="1" smtClean="0"/>
              <a:t>connected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gap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junctions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ephatic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interactions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However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maximum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firing</a:t>
            </a:r>
            <a:r>
              <a:rPr lang="de-CH" baseline="0" dirty="0" smtClean="0"/>
              <a:t> rate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pyramidal </a:t>
            </a:r>
            <a:r>
              <a:rPr lang="de-CH" baseline="0" dirty="0" err="1" smtClean="0"/>
              <a:t>neurons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300Hz. So </a:t>
            </a:r>
            <a:r>
              <a:rPr lang="de-CH" baseline="0" dirty="0" err="1" smtClean="0"/>
              <a:t>postulated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existence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different </a:t>
            </a:r>
            <a:r>
              <a:rPr lang="de-CH" baseline="0" dirty="0" err="1" smtClean="0"/>
              <a:t>subpopulations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synchronized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delay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delayed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phase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Exact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mechanisms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unclear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mainly</a:t>
            </a:r>
            <a:r>
              <a:rPr lang="de-CH" baseline="0" dirty="0" smtClean="0"/>
              <a:t> due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limited </a:t>
            </a:r>
            <a:r>
              <a:rPr lang="de-CH" baseline="0" dirty="0" err="1" smtClean="0"/>
              <a:t>technology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instance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calcium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imaging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does</a:t>
            </a:r>
            <a:r>
              <a:rPr lang="de-CH" baseline="0" dirty="0" smtClean="0"/>
              <a:t> not </a:t>
            </a:r>
            <a:r>
              <a:rPr lang="de-CH" baseline="0" dirty="0" err="1" smtClean="0"/>
              <a:t>work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 fast </a:t>
            </a:r>
            <a:r>
              <a:rPr lang="de-CH" baseline="0" dirty="0" err="1" smtClean="0"/>
              <a:t>frequency</a:t>
            </a:r>
            <a:r>
              <a:rPr lang="de-CH" baseline="0" dirty="0" smtClean="0"/>
              <a:t> -&gt; </a:t>
            </a:r>
            <a:r>
              <a:rPr lang="de-CH" baseline="0" dirty="0" err="1" smtClean="0"/>
              <a:t>rely</a:t>
            </a:r>
            <a:r>
              <a:rPr lang="de-CH" baseline="0" dirty="0" smtClean="0"/>
              <a:t> on </a:t>
            </a:r>
            <a:r>
              <a:rPr lang="de-CH" baseline="0" dirty="0" err="1" smtClean="0"/>
              <a:t>computer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models</a:t>
            </a:r>
            <a:r>
              <a:rPr lang="de-CH" baseline="0" dirty="0" smtClean="0"/>
              <a:t>. Models </a:t>
            </a:r>
            <a:r>
              <a:rPr lang="de-CH" baseline="0" dirty="0" err="1" smtClean="0"/>
              <a:t>show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fast ripple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generic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feature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desynchonized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networks</a:t>
            </a:r>
            <a:r>
              <a:rPr lang="de-CH" baseline="0" dirty="0" smtClean="0"/>
              <a:t>.</a:t>
            </a:r>
          </a:p>
          <a:p>
            <a:r>
              <a:rPr lang="de-CH" baseline="0" dirty="0" smtClean="0"/>
              <a:t>Experimental </a:t>
            </a:r>
            <a:r>
              <a:rPr lang="de-CH" baseline="0" dirty="0" err="1" smtClean="0"/>
              <a:t>work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shows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changing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concentration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change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frequency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from</a:t>
            </a:r>
            <a:r>
              <a:rPr lang="de-CH" baseline="0" dirty="0" smtClean="0"/>
              <a:t> 100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300 Hz in in vitro </a:t>
            </a:r>
            <a:r>
              <a:rPr lang="de-CH" baseline="0" dirty="0" err="1" smtClean="0"/>
              <a:t>studies</a:t>
            </a:r>
            <a:r>
              <a:rPr lang="de-CH" baseline="0" dirty="0" smtClean="0"/>
              <a:t>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6A09-64E3-4341-A511-4FFB5814ED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Alos</a:t>
            </a:r>
            <a:r>
              <a:rPr lang="de-CH" dirty="0" smtClean="0"/>
              <a:t> </a:t>
            </a:r>
            <a:r>
              <a:rPr lang="de-CH" dirty="0" err="1" smtClean="0"/>
              <a:t>therories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implicate</a:t>
            </a:r>
            <a:r>
              <a:rPr lang="de-CH" dirty="0" smtClean="0"/>
              <a:t> </a:t>
            </a:r>
            <a:r>
              <a:rPr lang="de-CH" dirty="0" err="1" smtClean="0"/>
              <a:t>inhibitory</a:t>
            </a:r>
            <a:r>
              <a:rPr lang="de-CH" dirty="0" smtClean="0"/>
              <a:t> </a:t>
            </a:r>
            <a:r>
              <a:rPr lang="de-CH" dirty="0" err="1" smtClean="0"/>
              <a:t>neurons</a:t>
            </a:r>
            <a:r>
              <a:rPr lang="de-CH" dirty="0" smtClean="0"/>
              <a:t>.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know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various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experiments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inhibitory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neurons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mainly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respondable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amplitude</a:t>
            </a:r>
            <a:r>
              <a:rPr lang="de-CH" baseline="0" dirty="0" smtClean="0"/>
              <a:t> fast </a:t>
            </a:r>
            <a:r>
              <a:rPr lang="de-CH" baseline="0" dirty="0" err="1" smtClean="0"/>
              <a:t>oscillation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low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gamma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observed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seizure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onset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However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blocking</a:t>
            </a:r>
            <a:r>
              <a:rPr lang="de-CH" baseline="0" dirty="0" smtClean="0"/>
              <a:t> fast </a:t>
            </a:r>
            <a:r>
              <a:rPr lang="de-CH" baseline="0" dirty="0" err="1" smtClean="0"/>
              <a:t>inhibition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tetanus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toxin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does</a:t>
            </a:r>
            <a:r>
              <a:rPr lang="de-CH" baseline="0" dirty="0" smtClean="0"/>
              <a:t> not </a:t>
            </a:r>
            <a:r>
              <a:rPr lang="de-CH" baseline="0" dirty="0" err="1" smtClean="0"/>
              <a:t>prevent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ripples</a:t>
            </a:r>
            <a:r>
              <a:rPr lang="de-CH" baseline="0" dirty="0" smtClean="0"/>
              <a:t>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6A09-64E3-4341-A511-4FFB5814ED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6A09-64E3-4341-A511-4FFB5814ED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0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6A09-64E3-4341-A511-4FFB5814ED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6A09-64E3-4341-A511-4FFB5814ED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0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6A09-64E3-4341-A511-4FFB5814ED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0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6A09-64E3-4341-A511-4FFB5814ED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D61B-5AAB-5346-B601-CECD9B43D78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7E-0EBE-F341-9A4D-38E9C8A319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6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D61B-5AAB-5346-B601-CECD9B43D78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7E-0EBE-F341-9A4D-38E9C8A319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5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D61B-5AAB-5346-B601-CECD9B43D78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7E-0EBE-F341-9A4D-38E9C8A319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2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D61B-5AAB-5346-B601-CECD9B43D78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7E-0EBE-F341-9A4D-38E9C8A319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8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D61B-5AAB-5346-B601-CECD9B43D78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7E-0EBE-F341-9A4D-38E9C8A319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4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D61B-5AAB-5346-B601-CECD9B43D78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7E-0EBE-F341-9A4D-38E9C8A319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8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D61B-5AAB-5346-B601-CECD9B43D78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7E-0EBE-F341-9A4D-38E9C8A319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D61B-5AAB-5346-B601-CECD9B43D78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7E-0EBE-F341-9A4D-38E9C8A319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9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D61B-5AAB-5346-B601-CECD9B43D78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7E-0EBE-F341-9A4D-38E9C8A319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2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D61B-5AAB-5346-B601-CECD9B43D78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7E-0EBE-F341-9A4D-38E9C8A319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D61B-5AAB-5346-B601-CECD9B43D78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7E-0EBE-F341-9A4D-38E9C8A319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D61B-5AAB-5346-B601-CECD9B43D785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BE07E-0EBE-F341-9A4D-38E9C8A319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8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347" y="1471943"/>
            <a:ext cx="60920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	High Frequency Oscillations (HFO)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Frédéric Zubler</a:t>
            </a:r>
          </a:p>
          <a:p>
            <a:r>
              <a:rPr lang="en-US" dirty="0" smtClean="0"/>
              <a:t>Neurologie </a:t>
            </a:r>
            <a:r>
              <a:rPr lang="en-US" dirty="0" err="1" smtClean="0"/>
              <a:t>Inselpital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Benesco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15406" y="156484"/>
            <a:ext cx="76181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Non-invasive methods: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Sclap</a:t>
            </a:r>
            <a:r>
              <a:rPr lang="en-US" dirty="0" smtClean="0"/>
              <a:t> EEG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MEG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89" y="1482506"/>
            <a:ext cx="3385919" cy="388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5318" y="6299072"/>
            <a:ext cx="3021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Frauscher</a:t>
            </a:r>
            <a:r>
              <a:rPr lang="en-US" sz="1600" dirty="0" smtClean="0"/>
              <a:t> et al., </a:t>
            </a:r>
            <a:r>
              <a:rPr lang="de-CH" sz="1600" dirty="0" err="1" smtClean="0"/>
              <a:t>Epilepsia</a:t>
            </a:r>
            <a:r>
              <a:rPr lang="en-US" sz="1600" dirty="0" smtClean="0"/>
              <a:t> 2017 </a:t>
            </a:r>
          </a:p>
        </p:txBody>
      </p:sp>
    </p:spTree>
    <p:extLst>
      <p:ext uri="{BB962C8B-B14F-4D97-AF65-F5344CB8AC3E}">
        <p14:creationId xmlns:p14="http://schemas.microsoft.com/office/powerpoint/2010/main" val="2734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15407" y="270784"/>
            <a:ext cx="76181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Differentiation between physiological and pathological interictal HFOs</a:t>
            </a: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Based on :</a:t>
            </a:r>
          </a:p>
          <a:p>
            <a:endParaRPr lang="en-US" dirty="0" smtClean="0"/>
          </a:p>
          <a:p>
            <a:r>
              <a:rPr lang="en-US" dirty="0" smtClean="0"/>
              <a:t>- Frequency   (Cave! different frequencies in diff. cortical area)</a:t>
            </a:r>
          </a:p>
          <a:p>
            <a:endParaRPr lang="en-US" dirty="0" smtClean="0"/>
          </a:p>
          <a:p>
            <a:r>
              <a:rPr lang="en-US" dirty="0" smtClean="0"/>
              <a:t>- Coupling with spikes (are pathological if coupling, dependency on phase)</a:t>
            </a:r>
          </a:p>
          <a:p>
            <a:endParaRPr lang="en-US" dirty="0"/>
          </a:p>
          <a:p>
            <a:r>
              <a:rPr lang="en-US" dirty="0" smtClean="0"/>
              <a:t>- Coupling with slow waves (sleep)</a:t>
            </a:r>
          </a:p>
          <a:p>
            <a:endParaRPr lang="en-US" dirty="0" smtClean="0"/>
          </a:p>
          <a:p>
            <a:r>
              <a:rPr lang="en-US" dirty="0" smtClean="0"/>
              <a:t>-  …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However</a:t>
            </a:r>
            <a:r>
              <a:rPr lang="en-US" dirty="0" smtClean="0"/>
              <a:t>: it is difficult to differentiate pathological from physiological HFOs, especially in Hippocampus, because </a:t>
            </a:r>
            <a:r>
              <a:rPr lang="en-US" dirty="0" smtClean="0">
                <a:solidFill>
                  <a:srgbClr val="FF0000"/>
                </a:solidFill>
              </a:rPr>
              <a:t>HFOs are registered by cognitive task </a:t>
            </a:r>
            <a:r>
              <a:rPr lang="en-US" dirty="0" smtClean="0"/>
              <a:t>(memorization !).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26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15407" y="270784"/>
            <a:ext cx="7618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Differentiation between physiological and pathological interictal HFOs</a:t>
            </a: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6" y="1181100"/>
            <a:ext cx="5336734" cy="513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769" y="6118659"/>
            <a:ext cx="3021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Frauscher</a:t>
            </a:r>
            <a:r>
              <a:rPr lang="en-US" sz="1600" dirty="0" smtClean="0"/>
              <a:t> et al., </a:t>
            </a:r>
            <a:r>
              <a:rPr lang="de-CH" sz="1600" dirty="0" err="1" smtClean="0"/>
              <a:t>Epilepsia</a:t>
            </a:r>
            <a:r>
              <a:rPr lang="en-US" sz="1600" dirty="0" smtClean="0"/>
              <a:t> 2017 </a:t>
            </a:r>
          </a:p>
        </p:txBody>
      </p:sp>
    </p:spTree>
    <p:extLst>
      <p:ext uri="{BB962C8B-B14F-4D97-AF65-F5344CB8AC3E}">
        <p14:creationId xmlns:p14="http://schemas.microsoft.com/office/powerpoint/2010/main" val="36967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15407" y="270784"/>
            <a:ext cx="761819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Automatic detection </a:t>
            </a:r>
            <a:r>
              <a:rPr lang="en-US" sz="1200" u="sng" dirty="0">
                <a:solidFill>
                  <a:srgbClr val="0000FF"/>
                </a:solidFill>
              </a:rPr>
              <a:t>(Navarrete et al)</a:t>
            </a:r>
            <a:r>
              <a:rPr lang="en-US" u="sng" dirty="0">
                <a:solidFill>
                  <a:srgbClr val="0000FF"/>
                </a:solidFill>
              </a:rPr>
              <a:t>:</a:t>
            </a: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b="1" dirty="0" smtClean="0"/>
              <a:t>1. Preprocessing: band-pass filtering </a:t>
            </a:r>
          </a:p>
          <a:p>
            <a:endParaRPr lang="en-US" dirty="0"/>
          </a:p>
          <a:p>
            <a:r>
              <a:rPr lang="en-US" b="1" dirty="0" smtClean="0"/>
              <a:t>2. Selection of events from the background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 monitoring the energy variation</a:t>
            </a:r>
          </a:p>
          <a:p>
            <a:endParaRPr lang="en-US" i="1" dirty="0" smtClean="0"/>
          </a:p>
          <a:p>
            <a:r>
              <a:rPr lang="en-US" i="1" dirty="0" smtClean="0"/>
              <a:t>	- Root mean squared 				</a:t>
            </a:r>
            <a:endParaRPr lang="en-US" i="1" dirty="0"/>
          </a:p>
          <a:p>
            <a:r>
              <a:rPr lang="en-US" i="1" dirty="0" smtClean="0"/>
              <a:t>	- Line length				</a:t>
            </a:r>
          </a:p>
          <a:p>
            <a:r>
              <a:rPr lang="en-US" i="1" dirty="0"/>
              <a:t>	</a:t>
            </a:r>
            <a:r>
              <a:rPr lang="en-US" i="1" dirty="0" smtClean="0"/>
              <a:t>- Envelope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b="1" dirty="0" smtClean="0"/>
              <a:t>(ii) highlight events</a:t>
            </a:r>
          </a:p>
          <a:p>
            <a:r>
              <a:rPr lang="en-US" dirty="0" smtClean="0"/>
              <a:t>	</a:t>
            </a:r>
          </a:p>
          <a:p>
            <a:r>
              <a:rPr lang="en-US" i="1" dirty="0" smtClean="0"/>
              <a:t>	- Exceeds threshold (SD, percentile, ...)	</a:t>
            </a:r>
          </a:p>
          <a:p>
            <a:r>
              <a:rPr lang="en-US" i="1" dirty="0"/>
              <a:t>	</a:t>
            </a:r>
            <a:r>
              <a:rPr lang="en-US" i="1" dirty="0" smtClean="0"/>
              <a:t>- Minimal duration / number of oscillations</a:t>
            </a:r>
            <a:endParaRPr lang="en-US" i="1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3. Reject false events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i="1" dirty="0" smtClean="0"/>
              <a:t>- visual control</a:t>
            </a:r>
          </a:p>
          <a:p>
            <a:r>
              <a:rPr lang="en-US" i="1" dirty="0"/>
              <a:t>	</a:t>
            </a:r>
            <a:r>
              <a:rPr lang="en-US" i="1" dirty="0" smtClean="0"/>
              <a:t>- “blob” in time-frequency representation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80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15407" y="270784"/>
            <a:ext cx="528849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Automatic detection </a:t>
            </a:r>
            <a:r>
              <a:rPr lang="en-US" sz="1200" u="sng" dirty="0" smtClean="0">
                <a:solidFill>
                  <a:srgbClr val="0000FF"/>
                </a:solidFill>
              </a:rPr>
              <a:t>(Navarrete et al)</a:t>
            </a:r>
            <a:r>
              <a:rPr lang="en-US" u="sng" dirty="0" smtClean="0">
                <a:solidFill>
                  <a:srgbClr val="0000FF"/>
                </a:solidFill>
              </a:rPr>
              <a:t>:</a:t>
            </a: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1. Preprocessing: band-pass filtering </a:t>
            </a:r>
          </a:p>
          <a:p>
            <a:endParaRPr lang="en-US" dirty="0"/>
          </a:p>
          <a:p>
            <a:r>
              <a:rPr lang="en-US" dirty="0" smtClean="0"/>
              <a:t>2. Selection of events from the background</a:t>
            </a:r>
          </a:p>
          <a:p>
            <a:endParaRPr lang="en-US" dirty="0" smtClean="0"/>
          </a:p>
          <a:p>
            <a:r>
              <a:rPr lang="en-US" dirty="0" smtClean="0"/>
              <a:t>	(</a:t>
            </a:r>
            <a:r>
              <a:rPr lang="en-US" dirty="0" err="1" smtClean="0"/>
              <a:t>i</a:t>
            </a:r>
            <a:r>
              <a:rPr lang="en-US" dirty="0" smtClean="0"/>
              <a:t>) monitoring the energy variation</a:t>
            </a:r>
          </a:p>
          <a:p>
            <a:endParaRPr lang="en-US" i="1" dirty="0" smtClean="0"/>
          </a:p>
          <a:p>
            <a:r>
              <a:rPr lang="en-US" i="1" dirty="0" smtClean="0"/>
              <a:t>	- </a:t>
            </a:r>
            <a:r>
              <a:rPr lang="en-US" b="1" i="1" dirty="0" smtClean="0"/>
              <a:t>Root mean squared 				</a:t>
            </a:r>
          </a:p>
          <a:p>
            <a:r>
              <a:rPr lang="en-US" b="1" i="1" dirty="0" smtClean="0"/>
              <a:t>	- Line length 				</a:t>
            </a:r>
          </a:p>
          <a:p>
            <a:r>
              <a:rPr lang="en-US" b="1" i="1" dirty="0" smtClean="0"/>
              <a:t>	- Envelope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(ii) highlight events</a:t>
            </a:r>
          </a:p>
          <a:p>
            <a:r>
              <a:rPr lang="en-US" dirty="0" smtClean="0"/>
              <a:t>	</a:t>
            </a:r>
          </a:p>
          <a:p>
            <a:r>
              <a:rPr lang="en-US" i="1" dirty="0" smtClean="0"/>
              <a:t>	- </a:t>
            </a:r>
            <a:r>
              <a:rPr lang="en-US" b="1" i="1" dirty="0" smtClean="0"/>
              <a:t>Exceeds threshold (SD, </a:t>
            </a:r>
            <a:r>
              <a:rPr lang="en-US" i="1" dirty="0" smtClean="0"/>
              <a:t>percentile, ...)	</a:t>
            </a:r>
          </a:p>
          <a:p>
            <a:r>
              <a:rPr lang="en-US" i="1" dirty="0"/>
              <a:t>	</a:t>
            </a:r>
            <a:r>
              <a:rPr lang="en-US" i="1" dirty="0" smtClean="0"/>
              <a:t>- </a:t>
            </a:r>
            <a:r>
              <a:rPr lang="en-US" b="1" i="1" dirty="0" smtClean="0"/>
              <a:t>Minimal duration</a:t>
            </a:r>
            <a:r>
              <a:rPr lang="en-US" i="1" dirty="0" smtClean="0"/>
              <a:t>/</a:t>
            </a:r>
            <a:r>
              <a:rPr lang="en-US" i="1" dirty="0" err="1" smtClean="0"/>
              <a:t>nb</a:t>
            </a:r>
            <a:r>
              <a:rPr lang="en-US" i="1" dirty="0" smtClean="0"/>
              <a:t> oscillations</a:t>
            </a:r>
            <a:endParaRPr lang="en-US" i="1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3. Reject false events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i="1" dirty="0"/>
              <a:t>- visual control</a:t>
            </a:r>
          </a:p>
          <a:p>
            <a:r>
              <a:rPr lang="en-US" i="1" dirty="0"/>
              <a:t>	- </a:t>
            </a:r>
            <a:r>
              <a:rPr lang="en-US" b="1" i="1" dirty="0"/>
              <a:t>“blob” in time-frequency representation</a:t>
            </a:r>
            <a:endParaRPr lang="en-US" b="1" dirty="0"/>
          </a:p>
          <a:p>
            <a:endParaRPr lang="en-US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24" y="1826038"/>
            <a:ext cx="291515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\\filer300\USERS3002\I0301625\Documents\My Pictures\Figure-3-HFO-Event-Detected-by-the-Algorithm-Upper-panel-the-BP-filtered-80-150-H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02304"/>
            <a:ext cx="4260527" cy="239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2"/>
          <p:cNvCxnSpPr/>
          <p:nvPr/>
        </p:nvCxnSpPr>
        <p:spPr>
          <a:xfrm flipV="1">
            <a:off x="3159653" y="2362200"/>
            <a:ext cx="2494771" cy="546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3159653" y="3162300"/>
            <a:ext cx="24947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159653" y="3502438"/>
            <a:ext cx="2644247" cy="1641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305300" y="4944295"/>
            <a:ext cx="685800" cy="1992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5118100" y="5994400"/>
            <a:ext cx="1651000" cy="5459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6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74868"/>
            <a:ext cx="7505700" cy="313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3807376"/>
            <a:ext cx="7382935" cy="299166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36007" y="274868"/>
            <a:ext cx="528849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Ref 1: Physiological aspects</a:t>
            </a: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endParaRPr lang="en-US" u="sng" dirty="0">
              <a:solidFill>
                <a:srgbClr val="0000FF"/>
              </a:solidFill>
            </a:endParaRP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endParaRPr lang="en-US" u="sng" dirty="0">
              <a:solidFill>
                <a:srgbClr val="0000FF"/>
              </a:solidFill>
            </a:endParaRP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endParaRPr lang="en-US" u="sng" dirty="0">
              <a:solidFill>
                <a:srgbClr val="0000FF"/>
              </a:solidFill>
            </a:endParaRP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endParaRPr lang="en-US" u="sng" dirty="0">
              <a:solidFill>
                <a:srgbClr val="0000FF"/>
              </a:solidFill>
            </a:endParaRP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sz="2800" u="sng" dirty="0" smtClean="0">
                <a:solidFill>
                  <a:srgbClr val="0000FF"/>
                </a:solidFill>
              </a:rPr>
              <a:t> </a:t>
            </a:r>
            <a:endParaRPr lang="en-US" sz="2800" u="sng" dirty="0">
              <a:solidFill>
                <a:srgbClr val="0000FF"/>
              </a:solidFill>
            </a:endParaRP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u="sng" dirty="0">
                <a:solidFill>
                  <a:srgbClr val="0000FF"/>
                </a:solidFill>
              </a:rPr>
              <a:t>Ref </a:t>
            </a:r>
            <a:r>
              <a:rPr lang="en-US" u="sng" dirty="0" smtClean="0">
                <a:solidFill>
                  <a:srgbClr val="0000FF"/>
                </a:solidFill>
              </a:rPr>
              <a:t>2: Clinical aspects</a:t>
            </a:r>
            <a:endParaRPr lang="en-US" u="sng" dirty="0">
              <a:solidFill>
                <a:srgbClr val="0000FF"/>
              </a:solidFill>
            </a:endParaRPr>
          </a:p>
          <a:p>
            <a:endParaRPr lang="en-US" u="sng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/>
          <p:nvPr/>
        </p:nvSpPr>
        <p:spPr>
          <a:xfrm>
            <a:off x="515407" y="674903"/>
            <a:ext cx="761819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Definitions </a:t>
            </a:r>
            <a:r>
              <a:rPr lang="en-US" u="sng" dirty="0">
                <a:solidFill>
                  <a:srgbClr val="0000FF"/>
                </a:solidFill>
              </a:rPr>
              <a:t>HFO (high frequency oscillations)</a:t>
            </a:r>
            <a:r>
              <a:rPr lang="en-US" u="sng" dirty="0" smtClean="0">
                <a:solidFill>
                  <a:srgbClr val="0000FF"/>
                </a:solidFill>
              </a:rPr>
              <a:t>:</a:t>
            </a:r>
          </a:p>
          <a:p>
            <a:endParaRPr lang="en-US" u="sng" dirty="0">
              <a:solidFill>
                <a:srgbClr val="0000FF"/>
              </a:solidFill>
            </a:endParaRP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b="1" dirty="0" smtClean="0"/>
              <a:t>HFO</a:t>
            </a:r>
            <a:r>
              <a:rPr lang="en-US" dirty="0" smtClean="0"/>
              <a:t> =  EEG brain activity with frequency </a:t>
            </a:r>
            <a:r>
              <a:rPr lang="en-US" b="1" dirty="0" smtClean="0"/>
              <a:t>&gt; 80 Hz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Ripples : </a:t>
            </a:r>
            <a:r>
              <a:rPr lang="en-US" dirty="0" smtClean="0">
                <a:solidFill>
                  <a:srgbClr val="000000"/>
                </a:solidFill>
              </a:rPr>
              <a:t>			80-250 Hz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Fast Ripples :</a:t>
            </a:r>
            <a:r>
              <a:rPr lang="en-US" dirty="0" smtClean="0">
                <a:solidFill>
                  <a:srgbClr val="000000"/>
                </a:solidFill>
              </a:rPr>
              <a:t>		250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 600 Hz   -&gt; specific to epileptic tissue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HFO  ≠ tonic beta and gamma activity at seizure onset</a:t>
            </a:r>
          </a:p>
          <a:p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81" y="643139"/>
            <a:ext cx="7247324" cy="5248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8769" y="6118659"/>
            <a:ext cx="3021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Navarrete</a:t>
            </a:r>
            <a:r>
              <a:rPr lang="en-US" sz="1600" dirty="0" smtClean="0"/>
              <a:t> et al., </a:t>
            </a:r>
          </a:p>
          <a:p>
            <a:r>
              <a:rPr lang="en-US" sz="1600" dirty="0" smtClean="0"/>
              <a:t>Journal of Physiology </a:t>
            </a:r>
            <a:r>
              <a:rPr lang="mr-IN" sz="1600" dirty="0" smtClean="0"/>
              <a:t>–</a:t>
            </a:r>
            <a:r>
              <a:rPr lang="en-US" sz="1600" dirty="0" smtClean="0"/>
              <a:t> Paris 2017 </a:t>
            </a:r>
          </a:p>
        </p:txBody>
      </p:sp>
    </p:spTree>
    <p:extLst>
      <p:ext uri="{BB962C8B-B14F-4D97-AF65-F5344CB8AC3E}">
        <p14:creationId xmlns:p14="http://schemas.microsoft.com/office/powerpoint/2010/main" val="18011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15407" y="270784"/>
            <a:ext cx="761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u="sng" dirty="0" smtClean="0">
                <a:solidFill>
                  <a:srgbClr val="0000FF"/>
                </a:solidFill>
              </a:rPr>
              <a:t>Potential </a:t>
            </a:r>
            <a:r>
              <a:rPr lang="de-CH" u="sng" dirty="0" err="1" smtClean="0">
                <a:solidFill>
                  <a:srgbClr val="0000FF"/>
                </a:solidFill>
              </a:rPr>
              <a:t>cellular</a:t>
            </a:r>
            <a:r>
              <a:rPr lang="de-CH" u="sng" dirty="0" smtClean="0">
                <a:solidFill>
                  <a:srgbClr val="0000FF"/>
                </a:solidFill>
              </a:rPr>
              <a:t> </a:t>
            </a:r>
            <a:r>
              <a:rPr lang="de-CH" u="sng" dirty="0" err="1" smtClean="0">
                <a:solidFill>
                  <a:srgbClr val="0000FF"/>
                </a:solidFill>
              </a:rPr>
              <a:t>and</a:t>
            </a:r>
            <a:r>
              <a:rPr lang="de-CH" u="sng" dirty="0" smtClean="0">
                <a:solidFill>
                  <a:srgbClr val="0000FF"/>
                </a:solidFill>
              </a:rPr>
              <a:t> </a:t>
            </a:r>
            <a:r>
              <a:rPr lang="de-CH" u="sng" dirty="0" err="1" smtClean="0">
                <a:solidFill>
                  <a:srgbClr val="0000FF"/>
                </a:solidFill>
              </a:rPr>
              <a:t>network</a:t>
            </a:r>
            <a:r>
              <a:rPr lang="de-CH" u="sng" dirty="0" smtClean="0">
                <a:solidFill>
                  <a:srgbClr val="0000FF"/>
                </a:solidFill>
              </a:rPr>
              <a:t> </a:t>
            </a:r>
            <a:r>
              <a:rPr lang="de-CH" u="sng" dirty="0" err="1" smtClean="0">
                <a:solidFill>
                  <a:srgbClr val="0000FF"/>
                </a:solidFill>
              </a:rPr>
              <a:t>mechanisms</a:t>
            </a:r>
            <a:r>
              <a:rPr lang="de-CH" u="sng" dirty="0" smtClean="0">
                <a:solidFill>
                  <a:srgbClr val="0000FF"/>
                </a:solidFill>
              </a:rPr>
              <a:t> (1/2) : </a:t>
            </a:r>
            <a:r>
              <a:rPr lang="de-CH" u="sng" dirty="0" err="1" smtClean="0">
                <a:solidFill>
                  <a:srgbClr val="0000FF"/>
                </a:solidFill>
              </a:rPr>
              <a:t>excitatory</a:t>
            </a:r>
            <a:r>
              <a:rPr lang="de-CH" u="sng" dirty="0" smtClean="0">
                <a:solidFill>
                  <a:srgbClr val="0000FF"/>
                </a:solidFill>
              </a:rPr>
              <a:t> </a:t>
            </a:r>
            <a:r>
              <a:rPr lang="de-CH" u="sng" dirty="0" err="1" smtClean="0">
                <a:solidFill>
                  <a:srgbClr val="0000FF"/>
                </a:solidFill>
              </a:rPr>
              <a:t>neurons</a:t>
            </a:r>
            <a:endParaRPr lang="de-CH" dirty="0"/>
          </a:p>
          <a:p>
            <a:endParaRPr lang="de-CH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02410" y="5443057"/>
            <a:ext cx="22979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Jiruska</a:t>
            </a:r>
            <a:r>
              <a:rPr lang="en-US" sz="1600" dirty="0" smtClean="0"/>
              <a:t> et al., </a:t>
            </a:r>
          </a:p>
          <a:p>
            <a:r>
              <a:rPr lang="en-US" sz="1600" dirty="0" err="1" smtClean="0"/>
              <a:t>Epilepsia</a:t>
            </a:r>
            <a:r>
              <a:rPr lang="en-US" sz="1600" dirty="0" smtClean="0"/>
              <a:t> 2017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7" y="1218300"/>
            <a:ext cx="6731819" cy="392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9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15407" y="270784"/>
            <a:ext cx="761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u="sng" dirty="0" smtClean="0">
                <a:solidFill>
                  <a:srgbClr val="0000FF"/>
                </a:solidFill>
              </a:rPr>
              <a:t>Potential </a:t>
            </a:r>
            <a:r>
              <a:rPr lang="de-CH" u="sng" dirty="0" err="1" smtClean="0">
                <a:solidFill>
                  <a:srgbClr val="0000FF"/>
                </a:solidFill>
              </a:rPr>
              <a:t>cellular</a:t>
            </a:r>
            <a:r>
              <a:rPr lang="de-CH" u="sng" dirty="0" smtClean="0">
                <a:solidFill>
                  <a:srgbClr val="0000FF"/>
                </a:solidFill>
              </a:rPr>
              <a:t> </a:t>
            </a:r>
            <a:r>
              <a:rPr lang="de-CH" u="sng" dirty="0" err="1" smtClean="0">
                <a:solidFill>
                  <a:srgbClr val="0000FF"/>
                </a:solidFill>
              </a:rPr>
              <a:t>and</a:t>
            </a:r>
            <a:r>
              <a:rPr lang="de-CH" u="sng" dirty="0" smtClean="0">
                <a:solidFill>
                  <a:srgbClr val="0000FF"/>
                </a:solidFill>
              </a:rPr>
              <a:t> </a:t>
            </a:r>
            <a:r>
              <a:rPr lang="de-CH" u="sng" dirty="0" err="1" smtClean="0">
                <a:solidFill>
                  <a:srgbClr val="0000FF"/>
                </a:solidFill>
              </a:rPr>
              <a:t>network</a:t>
            </a:r>
            <a:r>
              <a:rPr lang="de-CH" u="sng" dirty="0" smtClean="0">
                <a:solidFill>
                  <a:srgbClr val="0000FF"/>
                </a:solidFill>
              </a:rPr>
              <a:t> </a:t>
            </a:r>
            <a:r>
              <a:rPr lang="de-CH" u="sng" dirty="0" err="1" smtClean="0">
                <a:solidFill>
                  <a:srgbClr val="0000FF"/>
                </a:solidFill>
              </a:rPr>
              <a:t>mechanisms</a:t>
            </a:r>
            <a:r>
              <a:rPr lang="de-CH" u="sng" dirty="0" smtClean="0">
                <a:solidFill>
                  <a:srgbClr val="0000FF"/>
                </a:solidFill>
              </a:rPr>
              <a:t> (2/2) : </a:t>
            </a:r>
            <a:r>
              <a:rPr lang="de-CH" u="sng" dirty="0" err="1" smtClean="0">
                <a:solidFill>
                  <a:srgbClr val="0000FF"/>
                </a:solidFill>
              </a:rPr>
              <a:t>inhibitory</a:t>
            </a:r>
            <a:r>
              <a:rPr lang="de-CH" u="sng" dirty="0" smtClean="0">
                <a:solidFill>
                  <a:srgbClr val="0000FF"/>
                </a:solidFill>
              </a:rPr>
              <a:t> </a:t>
            </a:r>
            <a:r>
              <a:rPr lang="de-CH" u="sng" dirty="0" err="1" smtClean="0">
                <a:solidFill>
                  <a:srgbClr val="0000FF"/>
                </a:solidFill>
              </a:rPr>
              <a:t>neurons</a:t>
            </a:r>
            <a:endParaRPr lang="de-CH" dirty="0"/>
          </a:p>
          <a:p>
            <a:endParaRPr lang="de-CH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02410" y="5443057"/>
            <a:ext cx="22979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Jiruska</a:t>
            </a:r>
            <a:r>
              <a:rPr lang="en-US" sz="1600" dirty="0" smtClean="0"/>
              <a:t> et al., </a:t>
            </a:r>
          </a:p>
          <a:p>
            <a:r>
              <a:rPr lang="en-US" sz="1600" dirty="0" err="1" smtClean="0"/>
              <a:t>Epilepsia</a:t>
            </a:r>
            <a:r>
              <a:rPr lang="en-US" sz="1600" dirty="0" smtClean="0"/>
              <a:t> 2017 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0" y="1209048"/>
            <a:ext cx="5117236" cy="447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2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15407" y="270784"/>
            <a:ext cx="7618191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Clinical implications of interictal HFOs</a:t>
            </a: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Marker of </a:t>
            </a:r>
            <a:r>
              <a:rPr lang="en-US" i="1" dirty="0" err="1" smtClean="0">
                <a:solidFill>
                  <a:srgbClr val="000000"/>
                </a:solidFill>
              </a:rPr>
              <a:t>epileptogenesis</a:t>
            </a:r>
            <a:r>
              <a:rPr lang="en-US" i="1" dirty="0" smtClean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Apparition of HFO are predictor of development of epilepsy in various animal models of epilepsy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Earlier apparition is a predictor of status epilepticus</a:t>
            </a: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Association with Spikes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Associated with interictal and ictal spikes</a:t>
            </a:r>
          </a:p>
          <a:p>
            <a:endParaRPr lang="en-US" i="1" dirty="0" smtClean="0"/>
          </a:p>
          <a:p>
            <a:r>
              <a:rPr lang="en-US" i="1" dirty="0" smtClean="0"/>
              <a:t>Marker of seizure occurrence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Better </a:t>
            </a:r>
            <a:r>
              <a:rPr lang="en-US" dirty="0"/>
              <a:t>correlated with seizure than </a:t>
            </a:r>
            <a:r>
              <a:rPr lang="en-US" dirty="0" smtClean="0"/>
              <a:t>spikes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Reduced HFO with drugs</a:t>
            </a:r>
          </a:p>
          <a:p>
            <a:endParaRPr lang="en-US" i="1" dirty="0"/>
          </a:p>
          <a:p>
            <a:r>
              <a:rPr lang="en-US" i="1" dirty="0"/>
              <a:t>Marker of epileptogenic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Better </a:t>
            </a:r>
            <a:r>
              <a:rPr lang="en-US" dirty="0"/>
              <a:t>markers of epileptogenic zone than </a:t>
            </a:r>
            <a:r>
              <a:rPr lang="en-US" dirty="0" smtClean="0"/>
              <a:t>spikes (?)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Resection </a:t>
            </a:r>
            <a:r>
              <a:rPr lang="en-US" dirty="0"/>
              <a:t>of area </a:t>
            </a:r>
            <a:r>
              <a:rPr lang="en-US" dirty="0" smtClean="0"/>
              <a:t>with high </a:t>
            </a:r>
            <a:r>
              <a:rPr lang="en-US" dirty="0"/>
              <a:t>interictal HFO rate is associated with good postsurgical seizure </a:t>
            </a:r>
            <a:r>
              <a:rPr lang="en-US" dirty="0" smtClean="0"/>
              <a:t>outcome (?)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40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15407" y="270784"/>
            <a:ext cx="76181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Clinical implications of interictal HFOs</a:t>
            </a: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-&gt; BIG HOPE : Implication for epilepsy surgery 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(marker for epileptogenic zone desperately needed)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120290"/>
            <a:ext cx="3467100" cy="379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769" y="6118659"/>
            <a:ext cx="3021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Frauscher</a:t>
            </a:r>
            <a:r>
              <a:rPr lang="en-US" sz="1600" dirty="0" smtClean="0"/>
              <a:t> et al., </a:t>
            </a:r>
            <a:r>
              <a:rPr lang="de-CH" sz="1600" dirty="0" err="1" smtClean="0"/>
              <a:t>Epilepsia</a:t>
            </a:r>
            <a:r>
              <a:rPr lang="en-US" sz="1600" dirty="0" smtClean="0"/>
              <a:t> 2017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933" y="309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15407" y="270784"/>
            <a:ext cx="7618191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Clinical implications of interictal HFOs</a:t>
            </a: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Meta analysis: difference in ratio of  channels with HFO resected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between </a:t>
            </a:r>
            <a:r>
              <a:rPr lang="en-US" dirty="0" err="1" smtClean="0">
                <a:solidFill>
                  <a:srgbClr val="FF0000"/>
                </a:solidFill>
              </a:rPr>
              <a:t>patiens</a:t>
            </a:r>
            <a:r>
              <a:rPr lang="en-US" dirty="0" smtClean="0">
                <a:solidFill>
                  <a:srgbClr val="FF0000"/>
                </a:solidFill>
              </a:rPr>
              <a:t> with good vs. bad outcome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78769" y="6118659"/>
            <a:ext cx="3021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Frauscher</a:t>
            </a:r>
            <a:r>
              <a:rPr lang="en-US" sz="1600" dirty="0" smtClean="0"/>
              <a:t> et al., </a:t>
            </a:r>
            <a:r>
              <a:rPr lang="de-CH" sz="1600" dirty="0" err="1" smtClean="0"/>
              <a:t>Epilepsia</a:t>
            </a:r>
            <a:r>
              <a:rPr lang="en-US" sz="1600" dirty="0" smtClean="0"/>
              <a:t> 2017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933" y="309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66" y="1320799"/>
            <a:ext cx="4225025" cy="38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15406" y="156484"/>
            <a:ext cx="761819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Clinical implications of </a:t>
            </a:r>
            <a:r>
              <a:rPr lang="en-US" u="sng" dirty="0" err="1" smtClean="0">
                <a:solidFill>
                  <a:srgbClr val="FF0000"/>
                </a:solidFill>
              </a:rPr>
              <a:t>ictal</a:t>
            </a:r>
            <a:r>
              <a:rPr lang="en-US" u="sng" dirty="0" smtClean="0">
                <a:solidFill>
                  <a:srgbClr val="0000FF"/>
                </a:solidFill>
              </a:rPr>
              <a:t> HFOs</a:t>
            </a: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Marker of seizure progression:</a:t>
            </a:r>
          </a:p>
          <a:p>
            <a:r>
              <a:rPr lang="en-US" dirty="0" smtClean="0"/>
              <a:t>- </a:t>
            </a:r>
            <a:r>
              <a:rPr lang="en-US" dirty="0" err="1"/>
              <a:t>Ictal</a:t>
            </a:r>
            <a:r>
              <a:rPr lang="en-US" dirty="0"/>
              <a:t> propagation </a:t>
            </a:r>
            <a:r>
              <a:rPr lang="en-US" dirty="0" smtClean="0"/>
              <a:t>of HFO corresponds </a:t>
            </a:r>
            <a:r>
              <a:rPr lang="en-US" dirty="0"/>
              <a:t>to semiology of </a:t>
            </a:r>
            <a:r>
              <a:rPr lang="en-US" dirty="0" err="1"/>
              <a:t>Jacksonian</a:t>
            </a:r>
            <a:r>
              <a:rPr lang="en-US" dirty="0"/>
              <a:t> march</a:t>
            </a:r>
          </a:p>
          <a:p>
            <a:endParaRPr lang="en-US" i="1" dirty="0"/>
          </a:p>
          <a:p>
            <a:r>
              <a:rPr lang="en-US" i="1" dirty="0"/>
              <a:t>Marker of epileptogenic zone</a:t>
            </a:r>
          </a:p>
          <a:p>
            <a:r>
              <a:rPr lang="en-US" dirty="0" smtClean="0"/>
              <a:t>- Resection of area high </a:t>
            </a:r>
            <a:r>
              <a:rPr lang="en-US" dirty="0" err="1" smtClean="0"/>
              <a:t>ictal</a:t>
            </a:r>
            <a:r>
              <a:rPr lang="en-US" dirty="0" smtClean="0"/>
              <a:t> HFO rate is associated with good postsurgical seizure outcome</a:t>
            </a:r>
          </a:p>
          <a:p>
            <a:r>
              <a:rPr lang="en-US" dirty="0" smtClean="0"/>
              <a:t>Resection of area with coupling ictal HFO </a:t>
            </a:r>
            <a:r>
              <a:rPr lang="mr-IN" dirty="0" smtClean="0"/>
              <a:t>–</a:t>
            </a:r>
            <a:r>
              <a:rPr lang="en-US" dirty="0" smtClean="0"/>
              <a:t> Phase low Frequency is </a:t>
            </a:r>
            <a:r>
              <a:rPr lang="en-US" dirty="0"/>
              <a:t>associated with good postsurgical seizure </a:t>
            </a:r>
            <a:r>
              <a:rPr lang="en-US" dirty="0" smtClean="0"/>
              <a:t>outcome</a:t>
            </a: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36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0b695c4-1736-4163-a0d2-3e0ab3adb7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Bildschirmpräsentation (4:3)</PresentationFormat>
  <Paragraphs>210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Mangal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no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 Zubler</dc:creator>
  <cp:lastModifiedBy>Klopfenstein, Cornelia</cp:lastModifiedBy>
  <cp:revision>107</cp:revision>
  <dcterms:created xsi:type="dcterms:W3CDTF">2015-03-25T19:23:17Z</dcterms:created>
  <dcterms:modified xsi:type="dcterms:W3CDTF">2019-05-29T14:30:36Z</dcterms:modified>
</cp:coreProperties>
</file>